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9" r:id="rId3"/>
    <p:sldId id="258" r:id="rId4"/>
    <p:sldId id="259" r:id="rId5"/>
    <p:sldId id="271" r:id="rId6"/>
    <p:sldId id="260" r:id="rId7"/>
    <p:sldId id="261" r:id="rId8"/>
    <p:sldId id="262" r:id="rId9"/>
    <p:sldId id="263" r:id="rId10"/>
    <p:sldId id="264" r:id="rId11"/>
    <p:sldId id="265" r:id="rId12"/>
    <p:sldId id="266" r:id="rId13"/>
    <p:sldId id="267" r:id="rId14"/>
    <p:sldId id="270" r:id="rId15"/>
    <p:sldId id="268" r:id="rId16"/>
    <p:sldId id="273" r:id="rId17"/>
    <p:sldId id="272" r:id="rId18"/>
    <p:sldId id="274" r:id="rId19"/>
    <p:sldId id="275" r:id="rId20"/>
    <p:sldId id="276" r:id="rId21"/>
    <p:sldId id="277" r:id="rId22"/>
    <p:sldId id="278" r:id="rId23"/>
    <p:sldId id="279" r:id="rId24"/>
    <p:sldId id="281" r:id="rId25"/>
    <p:sldId id="282" r:id="rId26"/>
    <p:sldId id="280" r:id="rId27"/>
    <p:sldId id="285" r:id="rId28"/>
    <p:sldId id="283" r:id="rId29"/>
    <p:sldId id="284" r:id="rId30"/>
  </p:sldIdLst>
  <p:sldSz cx="9144000" cy="6858000" type="screen4x3"/>
  <p:notesSz cx="6858000" cy="9144000"/>
  <p:photoAlbum/>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2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F3D8A-877D-4258-9A0E-BA9B8317DCA2}" type="doc">
      <dgm:prSet loTypeId="urn:microsoft.com/office/officeart/2005/8/layout/vList2" loCatId="list" qsTypeId="urn:microsoft.com/office/officeart/2005/8/quickstyle/simple1#1" qsCatId="simple" csTypeId="urn:microsoft.com/office/officeart/2005/8/colors/accent0_1" csCatId="mainScheme" phldr="1"/>
      <dgm:spPr/>
      <dgm:t>
        <a:bodyPr/>
        <a:lstStyle/>
        <a:p>
          <a:endParaRPr lang="it-IT"/>
        </a:p>
      </dgm:t>
    </dgm:pt>
    <dgm:pt modelId="{93645FBF-5153-4684-8D92-F3A4AB86F1A5}">
      <dgm:prSet phldrT="[Testo]"/>
      <dgm:spPr/>
      <dgm:t>
        <a:bodyPr/>
        <a:lstStyle/>
        <a:p>
          <a:pPr algn="ctr"/>
          <a:r>
            <a:rPr lang="it-IT" i="1" dirty="0" smtClean="0">
              <a:latin typeface="Georgia" pitchFamily="18" charset="0"/>
            </a:rPr>
            <a:t>3 ter </a:t>
          </a:r>
          <a:r>
            <a:rPr lang="it-IT" b="1" i="1" dirty="0" smtClean="0">
              <a:latin typeface="Georgia" pitchFamily="18" charset="0"/>
            </a:rPr>
            <a:t>accertamento clinico strumentale obiettivo</a:t>
          </a:r>
          <a:endParaRPr lang="it-IT" b="1" dirty="0">
            <a:latin typeface="Georgia" pitchFamily="18" charset="0"/>
          </a:endParaRPr>
        </a:p>
      </dgm:t>
    </dgm:pt>
    <dgm:pt modelId="{7153C39E-526C-4A8D-A91C-471FEF8A6A14}" type="parTrans" cxnId="{6657C0AD-C93B-4AF0-B063-1FE3D814426C}">
      <dgm:prSet/>
      <dgm:spPr/>
      <dgm:t>
        <a:bodyPr/>
        <a:lstStyle/>
        <a:p>
          <a:endParaRPr lang="it-IT"/>
        </a:p>
      </dgm:t>
    </dgm:pt>
    <dgm:pt modelId="{6AA79DD5-E202-49C4-8278-A34E23574234}" type="sibTrans" cxnId="{6657C0AD-C93B-4AF0-B063-1FE3D814426C}">
      <dgm:prSet/>
      <dgm:spPr/>
      <dgm:t>
        <a:bodyPr/>
        <a:lstStyle/>
        <a:p>
          <a:endParaRPr lang="it-IT"/>
        </a:p>
      </dgm:t>
    </dgm:pt>
    <dgm:pt modelId="{3C9742EF-9E7D-44F0-8AAB-9E1F5805F0C3}">
      <dgm:prSet/>
      <dgm:spPr/>
      <dgm:t>
        <a:bodyPr/>
        <a:lstStyle/>
        <a:p>
          <a:pPr algn="ctr"/>
          <a:r>
            <a:rPr lang="it-IT" i="1" dirty="0" smtClean="0">
              <a:latin typeface="Georgia" pitchFamily="18" charset="0"/>
            </a:rPr>
            <a:t>3 quater </a:t>
          </a:r>
          <a:r>
            <a:rPr lang="it-IT" b="1" i="1" dirty="0" smtClean="0">
              <a:latin typeface="Georgia" pitchFamily="18" charset="0"/>
            </a:rPr>
            <a:t>visivamente o strumentalmente accertata</a:t>
          </a:r>
          <a:endParaRPr lang="it-IT" b="1" dirty="0">
            <a:latin typeface="Georgia" pitchFamily="18" charset="0"/>
          </a:endParaRPr>
        </a:p>
      </dgm:t>
    </dgm:pt>
    <dgm:pt modelId="{DE20879F-6BBC-4A96-A42D-81EA7C20734C}" type="parTrans" cxnId="{ACE59D6A-314F-4416-9D0F-88E874946233}">
      <dgm:prSet/>
      <dgm:spPr/>
      <dgm:t>
        <a:bodyPr/>
        <a:lstStyle/>
        <a:p>
          <a:endParaRPr lang="it-IT"/>
        </a:p>
      </dgm:t>
    </dgm:pt>
    <dgm:pt modelId="{CFC7767D-BE57-47B4-9F1A-064E58CD3B49}" type="sibTrans" cxnId="{ACE59D6A-314F-4416-9D0F-88E874946233}">
      <dgm:prSet/>
      <dgm:spPr/>
      <dgm:t>
        <a:bodyPr/>
        <a:lstStyle/>
        <a:p>
          <a:endParaRPr lang="it-IT"/>
        </a:p>
      </dgm:t>
    </dgm:pt>
    <dgm:pt modelId="{0FFC7FB1-E9E0-4DED-BFD2-200983C8AE98}" type="pres">
      <dgm:prSet presAssocID="{92FF3D8A-877D-4258-9A0E-BA9B8317DCA2}" presName="linear" presStyleCnt="0">
        <dgm:presLayoutVars>
          <dgm:animLvl val="lvl"/>
          <dgm:resizeHandles val="exact"/>
        </dgm:presLayoutVars>
      </dgm:prSet>
      <dgm:spPr/>
      <dgm:t>
        <a:bodyPr/>
        <a:lstStyle/>
        <a:p>
          <a:endParaRPr lang="it-IT"/>
        </a:p>
      </dgm:t>
    </dgm:pt>
    <dgm:pt modelId="{1519974F-612A-493C-954E-05662642D982}" type="pres">
      <dgm:prSet presAssocID="{93645FBF-5153-4684-8D92-F3A4AB86F1A5}" presName="parentText" presStyleLbl="node1" presStyleIdx="0" presStyleCnt="2" custLinFactNeighborX="-955" custLinFactNeighborY="-29108">
        <dgm:presLayoutVars>
          <dgm:chMax val="0"/>
          <dgm:bulletEnabled val="1"/>
        </dgm:presLayoutVars>
      </dgm:prSet>
      <dgm:spPr/>
      <dgm:t>
        <a:bodyPr/>
        <a:lstStyle/>
        <a:p>
          <a:endParaRPr lang="it-IT"/>
        </a:p>
      </dgm:t>
    </dgm:pt>
    <dgm:pt modelId="{A1C7C9F3-767C-4DD4-AB95-03ED4421FB5F}" type="pres">
      <dgm:prSet presAssocID="{6AA79DD5-E202-49C4-8278-A34E23574234}" presName="spacer" presStyleCnt="0"/>
      <dgm:spPr/>
    </dgm:pt>
    <dgm:pt modelId="{16D01F4C-2270-4ABD-A074-931A450C1F50}" type="pres">
      <dgm:prSet presAssocID="{3C9742EF-9E7D-44F0-8AAB-9E1F5805F0C3}" presName="parentText" presStyleLbl="node1" presStyleIdx="1" presStyleCnt="2" custLinFactNeighborY="-5023">
        <dgm:presLayoutVars>
          <dgm:chMax val="0"/>
          <dgm:bulletEnabled val="1"/>
        </dgm:presLayoutVars>
      </dgm:prSet>
      <dgm:spPr/>
      <dgm:t>
        <a:bodyPr/>
        <a:lstStyle/>
        <a:p>
          <a:endParaRPr lang="it-IT"/>
        </a:p>
      </dgm:t>
    </dgm:pt>
  </dgm:ptLst>
  <dgm:cxnLst>
    <dgm:cxn modelId="{6ED5536C-7844-4439-BBC4-EEF3D630341F}" type="presOf" srcId="{92FF3D8A-877D-4258-9A0E-BA9B8317DCA2}" destId="{0FFC7FB1-E9E0-4DED-BFD2-200983C8AE98}" srcOrd="0" destOrd="0" presId="urn:microsoft.com/office/officeart/2005/8/layout/vList2"/>
    <dgm:cxn modelId="{E4DAE2D6-7932-4B89-808E-D31E90D54885}" type="presOf" srcId="{3C9742EF-9E7D-44F0-8AAB-9E1F5805F0C3}" destId="{16D01F4C-2270-4ABD-A074-931A450C1F50}" srcOrd="0" destOrd="0" presId="urn:microsoft.com/office/officeart/2005/8/layout/vList2"/>
    <dgm:cxn modelId="{ACE59D6A-314F-4416-9D0F-88E874946233}" srcId="{92FF3D8A-877D-4258-9A0E-BA9B8317DCA2}" destId="{3C9742EF-9E7D-44F0-8AAB-9E1F5805F0C3}" srcOrd="1" destOrd="0" parTransId="{DE20879F-6BBC-4A96-A42D-81EA7C20734C}" sibTransId="{CFC7767D-BE57-47B4-9F1A-064E58CD3B49}"/>
    <dgm:cxn modelId="{6657C0AD-C93B-4AF0-B063-1FE3D814426C}" srcId="{92FF3D8A-877D-4258-9A0E-BA9B8317DCA2}" destId="{93645FBF-5153-4684-8D92-F3A4AB86F1A5}" srcOrd="0" destOrd="0" parTransId="{7153C39E-526C-4A8D-A91C-471FEF8A6A14}" sibTransId="{6AA79DD5-E202-49C4-8278-A34E23574234}"/>
    <dgm:cxn modelId="{58442957-56A6-4DA4-94A9-B0EB293DE0F6}" type="presOf" srcId="{93645FBF-5153-4684-8D92-F3A4AB86F1A5}" destId="{1519974F-612A-493C-954E-05662642D982}" srcOrd="0" destOrd="0" presId="urn:microsoft.com/office/officeart/2005/8/layout/vList2"/>
    <dgm:cxn modelId="{204096AC-FE6C-47D0-8A71-C7124541AFAF}" type="presParOf" srcId="{0FFC7FB1-E9E0-4DED-BFD2-200983C8AE98}" destId="{1519974F-612A-493C-954E-05662642D982}" srcOrd="0" destOrd="0" presId="urn:microsoft.com/office/officeart/2005/8/layout/vList2"/>
    <dgm:cxn modelId="{08EBB7BC-8334-4813-85FC-1D2597087377}" type="presParOf" srcId="{0FFC7FB1-E9E0-4DED-BFD2-200983C8AE98}" destId="{A1C7C9F3-767C-4DD4-AB95-03ED4421FB5F}" srcOrd="1" destOrd="0" presId="urn:microsoft.com/office/officeart/2005/8/layout/vList2"/>
    <dgm:cxn modelId="{28BB2D65-2A0E-4F92-8CA5-9E4A86B427DF}" type="presParOf" srcId="{0FFC7FB1-E9E0-4DED-BFD2-200983C8AE98}" destId="{16D01F4C-2270-4ABD-A074-931A450C1F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E37FB18-A203-4F22-A731-0020353A4F14}" type="datetimeFigureOut">
              <a:rPr lang="it-IT"/>
              <a:pPr>
                <a:defRPr/>
              </a:pPr>
              <a:t>03/12/2012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6194720-346C-4583-8E9C-0246C1918794}" type="slidenum">
              <a:rPr lang="it-IT"/>
              <a:pPr>
                <a:defRPr/>
              </a:pPr>
              <a:t>‹N›</a:t>
            </a:fld>
            <a:endParaRPr lang="it-IT"/>
          </a:p>
        </p:txBody>
      </p:sp>
    </p:spTree>
    <p:extLst>
      <p:ext uri="{BB962C8B-B14F-4D97-AF65-F5344CB8AC3E}">
        <p14:creationId xmlns:p14="http://schemas.microsoft.com/office/powerpoint/2010/main" val="8670152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immagine diapositiva 1"/>
          <p:cNvSpPr>
            <a:spLocks noGrp="1" noRot="1" noChangeAspect="1"/>
          </p:cNvSpPr>
          <p:nvPr>
            <p:ph type="sldImg"/>
          </p:nvPr>
        </p:nvSpPr>
        <p:spPr bwMode="auto">
          <a:noFill/>
          <a:ln>
            <a:solidFill>
              <a:srgbClr val="000000"/>
            </a:solidFill>
            <a:miter lim="800000"/>
            <a:headEnd/>
            <a:tailEnd/>
          </a:ln>
        </p:spPr>
      </p:sp>
      <p:sp>
        <p:nvSpPr>
          <p:cNvPr id="3481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3481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68D1BA-9C44-45A3-A300-265913AD65CC}" type="slidenum">
              <a:rPr lang="it-IT"/>
              <a:pPr fontAlgn="base">
                <a:spcBef>
                  <a:spcPct val="0"/>
                </a:spcBef>
                <a:spcAft>
                  <a:spcPct val="0"/>
                </a:spcAft>
              </a:pPr>
              <a:t>20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5EEE99B-85E9-4CFD-A59F-268BB5C30BF8}" type="datetimeFigureOut">
              <a:rPr lang="it-IT"/>
              <a:pPr>
                <a:defRPr/>
              </a:pPr>
              <a:t>03/12/2012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81F5694-B789-44B0-9634-287AEB95E700}"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A7C6BFE-E441-4CE9-9779-B9BB2717723D}" type="datetimeFigureOut">
              <a:rPr lang="it-IT"/>
              <a:pPr>
                <a:defRPr/>
              </a:pPr>
              <a:t>03/12/2012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E065B0D-E5F4-40F1-BF10-0B181C411F4B}"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AB65656-EAB1-4A73-80E6-3266802E33BC}" type="datetimeFigureOut">
              <a:rPr lang="it-IT"/>
              <a:pPr>
                <a:defRPr/>
              </a:pPr>
              <a:t>03/12/2012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C89F323-20C2-4FD2-A035-6083186B128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3627D9F-5D24-4877-BDBC-BF96AA0D2523}" type="datetimeFigureOut">
              <a:rPr lang="it-IT"/>
              <a:pPr>
                <a:defRPr/>
              </a:pPr>
              <a:t>03/12/2012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E365440-72F2-4502-95C4-DAC447AEA35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4167CC3-7C7C-4885-B6DB-FD7FEB5AD28E}" type="datetimeFigureOut">
              <a:rPr lang="it-IT"/>
              <a:pPr>
                <a:defRPr/>
              </a:pPr>
              <a:t>03/12/2012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C6858BE-2801-446F-911D-535F8CD39E43}"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C41EDD3-43E2-40B3-9B73-B04BD4491470}" type="datetimeFigureOut">
              <a:rPr lang="it-IT"/>
              <a:pPr>
                <a:defRPr/>
              </a:pPr>
              <a:t>03/12/2012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F16DE11-9519-44FB-9308-F9A7AC4B2F6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C53F457-BDF6-4ADA-AF33-0E43F91E543E}" type="datetimeFigureOut">
              <a:rPr lang="it-IT"/>
              <a:pPr>
                <a:defRPr/>
              </a:pPr>
              <a:t>03/12/2012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D78EEF1-276F-4211-BCE5-C5FB355DCC7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02BC162-C846-498E-B583-D2E952F8A2C0}" type="datetimeFigureOut">
              <a:rPr lang="it-IT"/>
              <a:pPr>
                <a:defRPr/>
              </a:pPr>
              <a:t>03/12/2012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00C01CB-A759-445C-A4EC-814C283343F8}"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808A783-B3E0-416D-BBC8-97B2BBA10DE1}" type="datetimeFigureOut">
              <a:rPr lang="it-IT"/>
              <a:pPr>
                <a:defRPr/>
              </a:pPr>
              <a:t>03/12/2012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9DD44E0-DD65-47C4-8025-0CD1B29F633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C07C807-0457-4025-ABF5-03127241B095}" type="datetimeFigureOut">
              <a:rPr lang="it-IT"/>
              <a:pPr>
                <a:defRPr/>
              </a:pPr>
              <a:t>03/12/2012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E82F29F-86C6-4555-96AE-A609BCED162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6D04E1D-2E82-45DD-A60A-482D8CCB643F}" type="datetimeFigureOut">
              <a:rPr lang="it-IT"/>
              <a:pPr>
                <a:defRPr/>
              </a:pPr>
              <a:t>03/12/2012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3A7B8BA-5F47-40C0-A602-379FA0F7AAD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E7D28E4-984C-4F19-914B-4BB0B1FD92C4}" type="datetimeFigureOut">
              <a:rPr lang="it-IT"/>
              <a:pPr>
                <a:defRPr/>
              </a:pPr>
              <a:t>03/12/2012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36FC2A-3C29-4C92-BDF0-1CC963F7B02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1" descr="Bo013-2"/>
          <p:cNvPicPr>
            <a:picLocks noGrp="1" noChangeAspect="1"/>
          </p:cNvPicPr>
          <p:nvPr isPhoto="1"/>
        </p:nvPicPr>
        <p:blipFill>
          <a:blip r:embed="rId2"/>
          <a:srcRect/>
          <a:stretch>
            <a:fillRect/>
          </a:stretch>
        </p:blipFill>
        <p:spPr bwMode="auto">
          <a:xfrm>
            <a:off x="-26988" y="-195263"/>
            <a:ext cx="9170988" cy="7053263"/>
          </a:xfrm>
          <a:prstGeom prst="rect">
            <a:avLst/>
          </a:prstGeom>
          <a:noFill/>
          <a:ln w="9525">
            <a:noFill/>
            <a:miter lim="800000"/>
            <a:headEnd/>
            <a:tailEnd/>
          </a:ln>
        </p:spPr>
      </p:pic>
      <p:sp>
        <p:nvSpPr>
          <p:cNvPr id="14338" name="Titolo 2"/>
          <p:cNvSpPr>
            <a:spLocks noGrp="1"/>
          </p:cNvSpPr>
          <p:nvPr>
            <p:ph type="ctrTitle"/>
          </p:nvPr>
        </p:nvSpPr>
        <p:spPr>
          <a:xfrm>
            <a:off x="1785938" y="1196975"/>
            <a:ext cx="5545137" cy="1944688"/>
          </a:xfrm>
          <a:solidFill>
            <a:schemeClr val="bg1">
              <a:alpha val="70195"/>
            </a:schemeClr>
          </a:solidFill>
        </p:spPr>
        <p:txBody>
          <a:bodyPr/>
          <a:lstStyle/>
          <a:p>
            <a:r>
              <a:rPr lang="it-IT" sz="2400" i="1" smtClean="0">
                <a:latin typeface="Georgia" pitchFamily="18" charset="0"/>
              </a:rPr>
              <a:t>Bologna,</a:t>
            </a:r>
            <a:br>
              <a:rPr lang="it-IT" sz="2400" i="1" smtClean="0">
                <a:latin typeface="Georgia" pitchFamily="18" charset="0"/>
              </a:rPr>
            </a:br>
            <a:r>
              <a:rPr lang="it-IT" sz="2400" i="1" smtClean="0">
                <a:latin typeface="Georgia" pitchFamily="18" charset="0"/>
              </a:rPr>
              <a:t>Palazzo di Giustizia,</a:t>
            </a:r>
            <a:br>
              <a:rPr lang="it-IT" sz="2400" i="1" smtClean="0">
                <a:latin typeface="Georgia" pitchFamily="18" charset="0"/>
              </a:rPr>
            </a:br>
            <a:r>
              <a:rPr lang="it-IT" sz="2400" i="1" smtClean="0">
                <a:latin typeface="Georgia" pitchFamily="18" charset="0"/>
              </a:rPr>
              <a:t>30 novembre 2012</a:t>
            </a:r>
            <a:br>
              <a:rPr lang="it-IT" sz="2400" i="1" smtClean="0">
                <a:latin typeface="Georgia" pitchFamily="18" charset="0"/>
              </a:rPr>
            </a:br>
            <a:r>
              <a:rPr lang="it-IT" sz="2400" i="1" smtClean="0">
                <a:latin typeface="Georgia" pitchFamily="18" charset="0"/>
              </a:rPr>
              <a:t/>
            </a:r>
            <a:br>
              <a:rPr lang="it-IT" sz="2400" i="1" smtClean="0">
                <a:latin typeface="Georgia" pitchFamily="18" charset="0"/>
              </a:rPr>
            </a:br>
            <a:r>
              <a:rPr lang="it-IT" sz="2400" i="1" smtClean="0">
                <a:latin typeface="Georgia" pitchFamily="18" charset="0"/>
              </a:rPr>
              <a:t>Relazione avv. Marco Bordoni</a:t>
            </a:r>
            <a:endParaRPr lang="it-IT" sz="2400" smtClean="0">
              <a:latin typeface="Georgia" pitchFamily="18" charset="0"/>
            </a:endParaRPr>
          </a:p>
        </p:txBody>
      </p:sp>
      <p:sp>
        <p:nvSpPr>
          <p:cNvPr id="4" name="Sottotitolo 3"/>
          <p:cNvSpPr>
            <a:spLocks noGrp="1"/>
          </p:cNvSpPr>
          <p:nvPr>
            <p:ph type="subTitle" idx="1"/>
          </p:nvPr>
        </p:nvSpPr>
        <p:spPr>
          <a:xfrm>
            <a:off x="255588" y="4221163"/>
            <a:ext cx="8604250" cy="1368425"/>
          </a:xfrm>
          <a:solidFill>
            <a:schemeClr val="bg1">
              <a:alpha val="70000"/>
            </a:schemeClr>
          </a:solidFill>
          <a:effectLst>
            <a:outerShdw blurRad="63500" dist="50800" sx="1000" sy="1000" algn="ctr" rotWithShape="0">
              <a:srgbClr val="000000"/>
            </a:outerShdw>
          </a:effectLst>
        </p:spPr>
        <p:txBody>
          <a:bodyPr rtlCol="0">
            <a:normAutofit fontScale="92500"/>
          </a:bodyPr>
          <a:lstStyle/>
          <a:p>
            <a:pPr fontAlgn="auto">
              <a:spcAft>
                <a:spcPts val="0"/>
              </a:spcAft>
              <a:buFont typeface="Arial" pitchFamily="34" charset="0"/>
              <a:buNone/>
              <a:defRPr/>
            </a:pPr>
            <a:r>
              <a:rPr lang="it-IT" sz="2800" i="1" dirty="0" smtClean="0">
                <a:solidFill>
                  <a:schemeClr val="tx1"/>
                </a:solidFill>
                <a:latin typeface="Georgia" pitchFamily="18" charset="0"/>
              </a:rPr>
              <a:t>Riflessi ed effetti dell’art. 32 commi 3 ter e 3 quater L. 27/2012 nella liquidazione del danno da lesione di lieve entità di cui all’art. 139 del Codice delle Assicurazioni</a:t>
            </a:r>
          </a:p>
          <a:p>
            <a:pPr fontAlgn="auto">
              <a:spcAft>
                <a:spcPts val="0"/>
              </a:spcAft>
              <a:buFont typeface="Arial" pitchFamily="34" charset="0"/>
              <a:buNone/>
              <a:defRPr/>
            </a:pPr>
            <a:endParaRPr lang="it-IT"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p:txBody>
          <a:bodyPr/>
          <a:lstStyle/>
          <a:p>
            <a:endParaRPr lang="it-IT" smtClean="0"/>
          </a:p>
        </p:txBody>
      </p:sp>
      <p:pic>
        <p:nvPicPr>
          <p:cNvPr id="4" name="Segnaposto contenuto 3"/>
          <p:cNvPicPr>
            <a:picLocks noGrp="1" noChangeAspect="1"/>
          </p:cNvPicPr>
          <p:nvPr>
            <p:ph idx="1"/>
          </p:nvPr>
        </p:nvPicPr>
        <p:blipFill>
          <a:blip r:embed="rId2"/>
          <a:stretch>
            <a:fillRect/>
          </a:stretch>
        </p:blipFill>
        <p:spPr>
          <a:xfrm>
            <a:off x="468313" y="404813"/>
            <a:ext cx="8207375" cy="914400"/>
          </a:xfrm>
          <a:effectLst>
            <a:outerShdw blurRad="50800" dist="38100" dir="2700000" algn="tl" rotWithShape="0">
              <a:prstClr val="black">
                <a:alpha val="40000"/>
              </a:prstClr>
            </a:outerShdw>
          </a:effectLst>
        </p:spPr>
      </p:pic>
      <p:sp>
        <p:nvSpPr>
          <p:cNvPr id="5" name="Rettangolo arrotondato 4"/>
          <p:cNvSpPr/>
          <p:nvPr/>
        </p:nvSpPr>
        <p:spPr>
          <a:xfrm>
            <a:off x="561975" y="1412875"/>
            <a:ext cx="8186738" cy="4537075"/>
          </a:xfrm>
          <a:prstGeom prst="round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it-IT" i="1" dirty="0">
                <a:latin typeface="Georgia" pitchFamily="18" charset="0"/>
              </a:rPr>
              <a:t>Il Comitato Centrale, nel rilevare l’ambiguità del dettato legislativo posto</a:t>
            </a:r>
          </a:p>
          <a:p>
            <a:pPr algn="just" fontAlgn="auto">
              <a:spcBef>
                <a:spcPts val="0"/>
              </a:spcBef>
              <a:spcAft>
                <a:spcPts val="0"/>
              </a:spcAft>
              <a:defRPr/>
            </a:pPr>
            <a:r>
              <a:rPr lang="it-IT" i="1" dirty="0">
                <a:latin typeface="Georgia" pitchFamily="18" charset="0"/>
              </a:rPr>
              <a:t>dalla L. 27/12 stigmatizza l’inaccettabilità di alcuna interpretazione che possa  andare ad interferire nel merito dell’indagine cui il medico legale è tenuto. Ugualmente il Comitato Centrale respinge qualsiasi possibile interpretazione che possa determinare una selezione dei criteri, mezzi ed oggetto del relativo accertamento medico legale, ricordando che la Giurisprudenza ha sempre ribadito l’assoluta intangibilità delle scelte diagnostico terapeutiche del sanitario che sono  riserva esclusiva di q1uesti e di cui costituiscono espressione di autonomia e responsabilità (</a:t>
            </a:r>
            <a:r>
              <a:rPr lang="it-IT" i="1" dirty="0" err="1">
                <a:latin typeface="Georgia" pitchFamily="18" charset="0"/>
              </a:rPr>
              <a:t>C.Cost</a:t>
            </a:r>
            <a:r>
              <a:rPr lang="it-IT" i="1" dirty="0">
                <a:latin typeface="Georgia" pitchFamily="18" charset="0"/>
              </a:rPr>
              <a:t>. 282/02, 338/03, 151/09) … non può essere messa in discussione la competenza del medico legale di valutare il nesso di causalità e le conseguenze biologico funzionali … </a:t>
            </a:r>
            <a:r>
              <a:rPr lang="it-IT" b="1" i="1" dirty="0">
                <a:solidFill>
                  <a:srgbClr val="C00000"/>
                </a:solidFill>
                <a:latin typeface="Georgia" pitchFamily="18" charset="0"/>
              </a:rPr>
              <a:t>valutazione che dovrà essere evidentemente complessiva e non parziale e certamente non confinata al solo ricorso al riscontro strumentale.</a:t>
            </a:r>
            <a:r>
              <a:rPr lang="it-IT" i="1" dirty="0">
                <a:solidFill>
                  <a:srgbClr val="C00000"/>
                </a:solidFill>
                <a:latin typeface="Georgia" pitchFamily="18" charset="0"/>
              </a:rPr>
              <a:t> </a:t>
            </a:r>
          </a:p>
          <a:p>
            <a:pPr algn="r" fontAlgn="auto">
              <a:spcBef>
                <a:spcPts val="0"/>
              </a:spcBef>
              <a:spcAft>
                <a:spcPts val="0"/>
              </a:spcAft>
              <a:defRPr/>
            </a:pPr>
            <a:r>
              <a:rPr lang="it-IT" dirty="0">
                <a:latin typeface="Georgia" pitchFamily="18" charset="0"/>
              </a:rPr>
              <a:t>Roma, 19 giugno 2012 Prof. Amedeo Bianco </a:t>
            </a:r>
          </a:p>
        </p:txBody>
      </p:sp>
      <p:sp>
        <p:nvSpPr>
          <p:cNvPr id="15" name="Rettangolo 14"/>
          <p:cNvSpPr/>
          <p:nvPr/>
        </p:nvSpPr>
        <p:spPr>
          <a:xfrm>
            <a:off x="251521" y="6021288"/>
            <a:ext cx="7959762" cy="492443"/>
          </a:xfrm>
          <a:prstGeom prst="rect">
            <a:avLst/>
          </a:prstGeom>
          <a:noFill/>
          <a:ln>
            <a:noFill/>
          </a:ln>
        </p:spPr>
        <p:txBody>
          <a:bodyPr>
            <a:spAutoFit/>
          </a:bodyPr>
          <a:lstStyle/>
          <a:p>
            <a:pPr algn="ctr" fontAlgn="auto">
              <a:spcBef>
                <a:spcPts val="0"/>
              </a:spcBef>
              <a:spcAft>
                <a:spcPts val="0"/>
              </a:spcAft>
              <a:defRPr/>
            </a:pPr>
            <a:r>
              <a:rPr lang="it-IT" sz="2600" b="1" dirty="0">
                <a:ln w="12700">
                  <a:solidFill>
                    <a:schemeClr val="accent6">
                      <a:lumMod val="50000"/>
                    </a:schemeClr>
                  </a:solidFill>
                  <a:prstDash val="solid"/>
                </a:ln>
                <a:solidFill>
                  <a:srgbClr val="C00000"/>
                </a:solidFill>
                <a:effectLst>
                  <a:outerShdw blurRad="41275" dist="20320" dir="1800000" algn="tl" rotWithShape="0">
                    <a:srgbClr val="000000">
                      <a:alpha val="40000"/>
                    </a:srgbClr>
                  </a:outerShdw>
                </a:effectLst>
                <a:latin typeface="Georgia" pitchFamily="18" charset="0"/>
              </a:rPr>
              <a:t>        Circolare 46/12 Ordini Provinciali </a:t>
            </a:r>
            <a:r>
              <a:rPr lang="it-IT" sz="2600" b="1" dirty="0" err="1">
                <a:ln w="12700">
                  <a:solidFill>
                    <a:schemeClr val="accent6">
                      <a:lumMod val="50000"/>
                    </a:schemeClr>
                  </a:solidFill>
                  <a:prstDash val="solid"/>
                </a:ln>
                <a:solidFill>
                  <a:srgbClr val="C00000"/>
                </a:solidFill>
                <a:effectLst>
                  <a:outerShdw blurRad="41275" dist="20320" dir="1800000" algn="tl" rotWithShape="0">
                    <a:srgbClr val="000000">
                      <a:alpha val="40000"/>
                    </a:srgbClr>
                  </a:outerShdw>
                </a:effectLst>
                <a:latin typeface="Georgia" pitchFamily="18" charset="0"/>
              </a:rPr>
              <a:t>MCeO</a:t>
            </a:r>
            <a:endParaRPr lang="it-IT" sz="2600" b="1" dirty="0">
              <a:ln w="12700">
                <a:solidFill>
                  <a:schemeClr val="accent6">
                    <a:lumMod val="50000"/>
                  </a:schemeClr>
                </a:solidFill>
                <a:prstDash val="solid"/>
              </a:ln>
              <a:solidFill>
                <a:srgbClr val="C00000"/>
              </a:solidFill>
              <a:effectLst>
                <a:outerShdw blurRad="41275" dist="20320" dir="1800000" algn="tl" rotWithShape="0">
                  <a:srgbClr val="000000">
                    <a:alpha val="40000"/>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p:txBody>
          <a:bodyPr/>
          <a:lstStyle/>
          <a:p>
            <a:endParaRPr lang="it-IT" smtClean="0"/>
          </a:p>
        </p:txBody>
      </p:sp>
      <p:pic>
        <p:nvPicPr>
          <p:cNvPr id="4" name="Segnaposto contenuto 3"/>
          <p:cNvPicPr>
            <a:picLocks noGrp="1" noChangeAspect="1"/>
          </p:cNvPicPr>
          <p:nvPr>
            <p:ph idx="1"/>
          </p:nvPr>
        </p:nvPicPr>
        <p:blipFill>
          <a:blip r:embed="rId2"/>
          <a:stretch>
            <a:fillRect/>
          </a:stretch>
        </p:blipFill>
        <p:spPr>
          <a:xfrm>
            <a:off x="468313" y="260350"/>
            <a:ext cx="8220075" cy="2524125"/>
          </a:xfrm>
          <a:effectLst>
            <a:outerShdw blurRad="50800" dist="38100" dir="2700000" algn="tl" rotWithShape="0">
              <a:prstClr val="black">
                <a:alpha val="40000"/>
              </a:prstClr>
            </a:outerShdw>
          </a:effectLst>
        </p:spPr>
      </p:pic>
      <p:sp>
        <p:nvSpPr>
          <p:cNvPr id="5" name="Rettangolo arrotondato 4"/>
          <p:cNvSpPr/>
          <p:nvPr/>
        </p:nvSpPr>
        <p:spPr>
          <a:xfrm>
            <a:off x="561975" y="2997200"/>
            <a:ext cx="8186738" cy="3384550"/>
          </a:xfrm>
          <a:prstGeom prst="round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it-IT" sz="1600" i="1" dirty="0">
                <a:latin typeface="Georgia" pitchFamily="18" charset="0"/>
              </a:rPr>
              <a:t>3 - Si ribadisce che esistono quadri sintomatologici secondari a traumi minori ( ad esempio traumi contusivi-distorsivi), per i quali, comunque, </a:t>
            </a:r>
            <a:r>
              <a:rPr lang="it-IT" sz="1600" b="1" i="1" dirty="0">
                <a:solidFill>
                  <a:srgbClr val="C00000"/>
                </a:solidFill>
                <a:latin typeface="Georgia" pitchFamily="18" charset="0"/>
              </a:rPr>
              <a:t>la clinica propria alla professionalità dell’accertamento medico-legale ben può rendere accessorio o superfluo il ricorso ad indagini strumentali per ottenere un preciso inquadramento diagnostico e valutativo</a:t>
            </a:r>
            <a:r>
              <a:rPr lang="it-IT" sz="1600" i="1" dirty="0">
                <a:solidFill>
                  <a:srgbClr val="C00000"/>
                </a:solidFill>
                <a:latin typeface="Georgia" pitchFamily="18" charset="0"/>
              </a:rPr>
              <a:t>. </a:t>
            </a:r>
            <a:r>
              <a:rPr lang="it-IT" sz="1600" i="1" dirty="0">
                <a:latin typeface="Georgia" pitchFamily="18" charset="0"/>
              </a:rPr>
              <a:t>E comunque la professionalità medicolegale è idonea ad ogni caratteristica dell’accertamento come sopra debitamente richiamata.</a:t>
            </a:r>
          </a:p>
          <a:p>
            <a:pPr algn="just" fontAlgn="auto">
              <a:spcBef>
                <a:spcPts val="0"/>
              </a:spcBef>
              <a:spcAft>
                <a:spcPts val="0"/>
              </a:spcAft>
              <a:defRPr/>
            </a:pPr>
            <a:r>
              <a:rPr lang="it-IT" sz="1600" i="1" dirty="0">
                <a:latin typeface="Georgia" pitchFamily="18" charset="0"/>
              </a:rPr>
              <a:t>8 - In particolare si deve far propria l’affermazione finale del documento citato secondo la quale «il medico, forte del codice Deontologico, non dovrà aderire ad alcuna indicazione limitativa della propria competenza di valutazione e della</a:t>
            </a:r>
          </a:p>
          <a:p>
            <a:pPr algn="just" fontAlgn="auto">
              <a:spcBef>
                <a:spcPts val="0"/>
              </a:spcBef>
              <a:spcAft>
                <a:spcPts val="0"/>
              </a:spcAft>
              <a:defRPr/>
            </a:pPr>
            <a:r>
              <a:rPr lang="it-IT" sz="1600" i="1" dirty="0">
                <a:latin typeface="Georgia" pitchFamily="18" charset="0"/>
              </a:rPr>
              <a:t>libertà di scienza e coscienza, nel rispetto della propria dignità di professionista, a tutela della salute e dei diritti del paziente»                                   </a:t>
            </a:r>
            <a:r>
              <a:rPr lang="it-IT" sz="1600" dirty="0">
                <a:latin typeface="Georgia" pitchFamily="18" charset="0"/>
              </a:rPr>
              <a:t>Roma, 21 giugno 2012</a:t>
            </a:r>
            <a:endParaRPr lang="it-IT" sz="1600" i="1" dirty="0">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a:xfrm>
            <a:off x="457200" y="274638"/>
            <a:ext cx="8435975" cy="3441700"/>
          </a:xfrm>
        </p:spPr>
        <p:txBody>
          <a:bodyPr/>
          <a:lstStyle/>
          <a:p>
            <a:r>
              <a:rPr lang="it-IT" sz="1600" smtClean="0">
                <a:latin typeface="Georgia" pitchFamily="18" charset="0"/>
              </a:rPr>
              <a:t/>
            </a:r>
            <a:br>
              <a:rPr lang="it-IT" sz="1600" smtClean="0">
                <a:latin typeface="Georgia" pitchFamily="18" charset="0"/>
              </a:rPr>
            </a:br>
            <a:r>
              <a:rPr lang="it-IT" sz="1600" smtClean="0"/>
              <a:t/>
            </a:r>
            <a:br>
              <a:rPr lang="it-IT" sz="1600" smtClean="0"/>
            </a:br>
            <a:r>
              <a:rPr lang="it-IT" sz="1600" smtClean="0">
                <a:latin typeface="Georgia" pitchFamily="18" charset="0"/>
              </a:rPr>
              <a:t/>
            </a:r>
            <a:br>
              <a:rPr lang="it-IT" sz="1600" smtClean="0">
                <a:latin typeface="Georgia" pitchFamily="18" charset="0"/>
              </a:rPr>
            </a:br>
            <a:endParaRPr lang="it-IT" sz="1600" smtClean="0">
              <a:latin typeface="Georgia" pitchFamily="18" charset="0"/>
            </a:endParaRPr>
          </a:p>
        </p:txBody>
      </p:sp>
      <p:graphicFrame>
        <p:nvGraphicFramePr>
          <p:cNvPr id="25602" name="Segnaposto contenuto 3"/>
          <p:cNvGraphicFramePr>
            <a:graphicFrameLocks noGrp="1"/>
          </p:cNvGraphicFramePr>
          <p:nvPr>
            <p:ph idx="1"/>
          </p:nvPr>
        </p:nvGraphicFramePr>
        <p:xfrm>
          <a:off x="344488" y="3738563"/>
          <a:ext cx="8537575" cy="2509837"/>
        </p:xfrm>
        <a:graphic>
          <a:graphicData uri="http://schemas.openxmlformats.org/presentationml/2006/ole">
            <mc:AlternateContent xmlns:mc="http://schemas.openxmlformats.org/markup-compatibility/2006">
              <mc:Choice xmlns:v="urn:schemas-microsoft-com:vml" Requires="v">
                <p:oleObj spid="_x0000_s25604" r:id="rId3" imgW="8535140" imgH="2511770" progId="Excel.Chart.8">
                  <p:embed/>
                </p:oleObj>
              </mc:Choice>
              <mc:Fallback>
                <p:oleObj r:id="rId3" imgW="8535140" imgH="2511770" progId="Excel.Chart.8">
                  <p:embed/>
                  <p:pic>
                    <p:nvPicPr>
                      <p:cNvPr id="0" name="Segnaposto contenuto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3738563"/>
                        <a:ext cx="8537575" cy="2509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arrotondato 5"/>
          <p:cNvSpPr/>
          <p:nvPr/>
        </p:nvSpPr>
        <p:spPr>
          <a:xfrm>
            <a:off x="539750" y="115888"/>
            <a:ext cx="8186738" cy="3529012"/>
          </a:xfrm>
          <a:prstGeom prst="round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it-IT" sz="1300" b="1" dirty="0">
                <a:latin typeface="Georgia" pitchFamily="18" charset="0"/>
              </a:rPr>
              <a:t>Unitarietà o dicotomia per la medicina legale nel sistema </a:t>
            </a:r>
            <a:r>
              <a:rPr lang="it-IT" sz="1300" b="1" dirty="0" err="1">
                <a:latin typeface="Georgia" pitchFamily="18" charset="0"/>
              </a:rPr>
              <a:t>r.c.</a:t>
            </a:r>
            <a:r>
              <a:rPr lang="it-IT" sz="1300" b="1" dirty="0">
                <a:latin typeface="Georgia" pitchFamily="18" charset="0"/>
              </a:rPr>
              <a:t> auto?</a:t>
            </a:r>
            <a:r>
              <a:rPr lang="it-IT" sz="1300" dirty="0">
                <a:latin typeface="Georgia" pitchFamily="18" charset="0"/>
              </a:rPr>
              <a:t/>
            </a:r>
            <a:br>
              <a:rPr lang="it-IT" sz="1300" dirty="0">
                <a:latin typeface="Georgia" pitchFamily="18" charset="0"/>
              </a:rPr>
            </a:br>
            <a:r>
              <a:rPr lang="it-IT" sz="1300" dirty="0">
                <a:latin typeface="Georgia" pitchFamily="18" charset="0"/>
              </a:rPr>
              <a:t>- Prof. Fabio Buzzi -  </a:t>
            </a:r>
          </a:p>
          <a:p>
            <a:pPr algn="just" fontAlgn="auto">
              <a:spcBef>
                <a:spcPts val="0"/>
              </a:spcBef>
              <a:spcAft>
                <a:spcPts val="0"/>
              </a:spcAft>
              <a:defRPr/>
            </a:pPr>
            <a:r>
              <a:rPr lang="it-IT" sz="1200" dirty="0">
                <a:latin typeface="Georgia" pitchFamily="18" charset="0"/>
              </a:rPr>
              <a:t/>
            </a:r>
            <a:br>
              <a:rPr lang="it-IT" sz="1200" dirty="0">
                <a:latin typeface="Georgia" pitchFamily="18" charset="0"/>
              </a:rPr>
            </a:br>
            <a:r>
              <a:rPr lang="it-IT" sz="1300" i="1" dirty="0">
                <a:latin typeface="Georgia" pitchFamily="18" charset="0"/>
              </a:rPr>
              <a:t>Sta di fatto che i dati ISTAT degli ultimi anni dimostrano la già sottolineata, progressiva e sensibile riduzione del numero dei feriti e dei morti da sinistrosità stradale.</a:t>
            </a:r>
          </a:p>
          <a:p>
            <a:pPr algn="just" fontAlgn="auto">
              <a:spcBef>
                <a:spcPts val="0"/>
              </a:spcBef>
              <a:spcAft>
                <a:spcPts val="0"/>
              </a:spcAft>
              <a:defRPr/>
            </a:pPr>
            <a:r>
              <a:rPr lang="it-IT" sz="1300" i="1" dirty="0">
                <a:latin typeface="Georgia" pitchFamily="18" charset="0"/>
              </a:rPr>
              <a:t> Tornando appunto alle micro permanenti e alle implicazioni economiche ad esse attribuite dalle assicurazioni, è il caso di ribadire che </a:t>
            </a:r>
            <a:r>
              <a:rPr lang="it-IT" sz="1300" b="1" i="1" dirty="0">
                <a:solidFill>
                  <a:srgbClr val="C00000"/>
                </a:solidFill>
                <a:latin typeface="Georgia" pitchFamily="18" charset="0"/>
              </a:rPr>
              <a:t>la medicina legale valutativa, al pari di ogni altra attività medica, deve mantenersi del tutto immune da condizionamenti e « suggestioni »  più o meno influenzati dalle poste economiche in gioco nel composito settore del risarcimento del danno.</a:t>
            </a:r>
          </a:p>
          <a:p>
            <a:pPr algn="just" fontAlgn="auto">
              <a:spcBef>
                <a:spcPts val="0"/>
              </a:spcBef>
              <a:spcAft>
                <a:spcPts val="0"/>
              </a:spcAft>
              <a:defRPr/>
            </a:pPr>
            <a:r>
              <a:rPr lang="it-IT" sz="1300" i="1" dirty="0">
                <a:latin typeface="Georgia" pitchFamily="18" charset="0"/>
              </a:rPr>
              <a:t>Gli interventi normativi e le pressioni assicurative (che l’ISVAP fatica a contenere), stanno facendo scivolare in maniera sempre più decisa il settore della RCA </a:t>
            </a:r>
            <a:r>
              <a:rPr lang="it-IT" sz="1300" b="1" i="1" dirty="0">
                <a:solidFill>
                  <a:srgbClr val="C00000"/>
                </a:solidFill>
                <a:latin typeface="Georgia" pitchFamily="18" charset="0"/>
              </a:rPr>
              <a:t>verso una dimensione di tipo indennitario</a:t>
            </a:r>
            <a:r>
              <a:rPr lang="it-IT" sz="1300" i="1" dirty="0">
                <a:latin typeface="Georgia" pitchFamily="18" charset="0"/>
              </a:rPr>
              <a:t>: insomma, verso un contesto non molto dissimile da quello dell’assicurazione sociale INAIL, privo dei correttivi della personalizzazione e della giusta/razionale collocazione e valorizzazione del danno morale.</a:t>
            </a:r>
          </a:p>
          <a:p>
            <a:pPr algn="just" fontAlgn="auto">
              <a:spcBef>
                <a:spcPts val="0"/>
              </a:spcBef>
              <a:spcAft>
                <a:spcPts val="0"/>
              </a:spcAft>
              <a:defRPr/>
            </a:pPr>
            <a:endParaRPr lang="it-IT" sz="1200" dirty="0">
              <a:latin typeface="Georgia" pitchFamily="18" charset="0"/>
            </a:endParaRPr>
          </a:p>
          <a:p>
            <a:pPr algn="just" fontAlgn="auto">
              <a:spcBef>
                <a:spcPts val="0"/>
              </a:spcBef>
              <a:spcAft>
                <a:spcPts val="0"/>
              </a:spcAft>
              <a:defRPr/>
            </a:pPr>
            <a:r>
              <a:rPr lang="it-IT" sz="1600" dirty="0">
                <a:latin typeface="Georgia" pitchFamily="18" charset="0"/>
              </a:rPr>
              <a:t/>
            </a:r>
            <a:br>
              <a:rPr lang="it-IT" sz="1600" dirty="0">
                <a:latin typeface="Georgia" pitchFamily="18" charset="0"/>
              </a:rPr>
            </a:br>
            <a:r>
              <a:rPr lang="it-IT" sz="1600" dirty="0"/>
              <a:t/>
            </a:r>
            <a:br>
              <a:rPr lang="it-IT" sz="1600" dirty="0"/>
            </a:br>
            <a:r>
              <a:rPr lang="it-IT" sz="1600" dirty="0">
                <a:latin typeface="Georgia" pitchFamily="18" charset="0"/>
              </a:rPr>
              <a:t/>
            </a:r>
            <a:br>
              <a:rPr lang="it-IT" sz="1600" dirty="0">
                <a:latin typeface="Georgia" pitchFamily="18" charset="0"/>
              </a:rPr>
            </a:br>
            <a:endParaRPr lang="it-IT" sz="1600" i="1" dirty="0">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5554663" cy="6178550"/>
          </a:xfrm>
        </p:spPr>
        <p:txBody>
          <a:bodyPr rtlCol="0">
            <a:normAutofit fontScale="90000"/>
          </a:bodyPr>
          <a:lstStyle/>
          <a:p>
            <a:pPr fontAlgn="auto">
              <a:spcAft>
                <a:spcPts val="0"/>
              </a:spcAft>
              <a:defRPr/>
            </a:pPr>
            <a:r>
              <a:rPr lang="it-IT" sz="1800" b="1" dirty="0" smtClean="0">
                <a:latin typeface="Georgia" pitchFamily="18" charset="0"/>
              </a:rPr>
              <a:t>Prof. Enzo Ronchi, </a:t>
            </a:r>
            <a:r>
              <a:rPr lang="it-IT" sz="1800" dirty="0" smtClean="0">
                <a:latin typeface="Georgia" pitchFamily="18" charset="0"/>
              </a:rPr>
              <a:t/>
            </a:r>
            <a:br>
              <a:rPr lang="it-IT" sz="1800" dirty="0" smtClean="0">
                <a:latin typeface="Georgia" pitchFamily="18" charset="0"/>
              </a:rPr>
            </a:br>
            <a:r>
              <a:rPr lang="it-IT" sz="1600" dirty="0" smtClean="0">
                <a:latin typeface="Georgia" pitchFamily="18" charset="0"/>
              </a:rPr>
              <a:t>Ordinario di Medicina Legale e delle Assicurazioni  </a:t>
            </a:r>
            <a:br>
              <a:rPr lang="it-IT" sz="1600" dirty="0" smtClean="0">
                <a:latin typeface="Georgia" pitchFamily="18" charset="0"/>
              </a:rPr>
            </a:br>
            <a:r>
              <a:rPr lang="it-IT" sz="1600" dirty="0" smtClean="0">
                <a:latin typeface="Georgia" pitchFamily="18" charset="0"/>
              </a:rPr>
              <a:t>Università degli Studi di Milano</a:t>
            </a:r>
            <a:r>
              <a:rPr lang="it-IT" sz="1800" dirty="0" smtClean="0">
                <a:latin typeface="Georgia" pitchFamily="18" charset="0"/>
              </a:rPr>
              <a:t/>
            </a:r>
            <a:br>
              <a:rPr lang="it-IT" sz="1800" dirty="0" smtClean="0">
                <a:latin typeface="Georgia" pitchFamily="18" charset="0"/>
              </a:rPr>
            </a:br>
            <a:r>
              <a:rPr lang="it-IT" sz="1800" i="1" dirty="0" smtClean="0">
                <a:latin typeface="Georgia" pitchFamily="18" charset="0"/>
              </a:rPr>
              <a:t>Il </a:t>
            </a:r>
            <a:r>
              <a:rPr lang="it-IT" sz="1800" i="1" dirty="0">
                <a:latin typeface="Georgia" pitchFamily="18" charset="0"/>
              </a:rPr>
              <a:t>risarcimento delle lesioni di lieve entità dopo l'art 32, commi 3 ter e 3 quater l. </a:t>
            </a:r>
            <a:r>
              <a:rPr lang="it-IT" sz="1800" i="1" dirty="0" smtClean="0">
                <a:latin typeface="Georgia" pitchFamily="18" charset="0"/>
              </a:rPr>
              <a:t>27/12 </a:t>
            </a:r>
            <a:r>
              <a:rPr lang="it-IT" sz="1800" dirty="0">
                <a:latin typeface="Georgia" pitchFamily="18" charset="0"/>
              </a:rPr>
              <a:t>Milano, 14 novembre 2012</a:t>
            </a:r>
            <a:br>
              <a:rPr lang="it-IT" sz="1800" dirty="0">
                <a:latin typeface="Georgia" pitchFamily="18" charset="0"/>
              </a:rPr>
            </a:br>
            <a:r>
              <a:rPr lang="it-IT" sz="1800" dirty="0" smtClean="0">
                <a:latin typeface="Georgia" pitchFamily="18" charset="0"/>
              </a:rPr>
              <a:t/>
            </a:r>
            <a:br>
              <a:rPr lang="it-IT" sz="1800" dirty="0" smtClean="0">
                <a:latin typeface="Georgia" pitchFamily="18" charset="0"/>
              </a:rPr>
            </a:br>
            <a:r>
              <a:rPr lang="it-IT" sz="1800" dirty="0" smtClean="0">
                <a:latin typeface="Georgia" pitchFamily="18" charset="0"/>
              </a:rPr>
              <a:t> </a:t>
            </a:r>
            <a:r>
              <a:rPr lang="it-IT" sz="1800" dirty="0">
                <a:latin typeface="Georgia" pitchFamily="18" charset="0"/>
              </a:rPr>
              <a:t>1. </a:t>
            </a:r>
            <a:r>
              <a:rPr lang="it-IT" sz="1800" b="1" dirty="0">
                <a:solidFill>
                  <a:srgbClr val="C00000"/>
                </a:solidFill>
                <a:latin typeface="Georgia" pitchFamily="18" charset="0"/>
              </a:rPr>
              <a:t>Il comma 3 quater assorbe interamente il comma 3 ter</a:t>
            </a:r>
            <a:r>
              <a:rPr lang="it-IT" sz="1800" dirty="0">
                <a:latin typeface="Georgia" pitchFamily="18" charset="0"/>
              </a:rPr>
              <a:t>; </a:t>
            </a:r>
            <a:r>
              <a:rPr lang="it-IT" sz="1800" dirty="0" smtClean="0">
                <a:latin typeface="Georgia" pitchFamily="18" charset="0"/>
              </a:rPr>
              <a:t/>
            </a:r>
            <a:br>
              <a:rPr lang="it-IT" sz="1800" dirty="0" smtClean="0">
                <a:latin typeface="Georgia" pitchFamily="18" charset="0"/>
              </a:rPr>
            </a:br>
            <a:r>
              <a:rPr lang="it-IT" sz="1800" dirty="0" smtClean="0">
                <a:latin typeface="Georgia" pitchFamily="18" charset="0"/>
              </a:rPr>
              <a:t/>
            </a:r>
            <a:br>
              <a:rPr lang="it-IT" sz="1800" dirty="0" smtClean="0">
                <a:latin typeface="Georgia" pitchFamily="18" charset="0"/>
              </a:rPr>
            </a:br>
            <a:r>
              <a:rPr lang="it-IT" sz="1800" dirty="0" smtClean="0">
                <a:latin typeface="Georgia" pitchFamily="18" charset="0"/>
              </a:rPr>
              <a:t>2</a:t>
            </a:r>
            <a:r>
              <a:rPr lang="it-IT" sz="1800" dirty="0">
                <a:latin typeface="Georgia" pitchFamily="18" charset="0"/>
              </a:rPr>
              <a:t>. L’intero danno biologico di lieve entità (temporaneo, permanente, ulteriore ex art. 139 C.d.A., sofferenza morale, spese) è risarcibile solo se l’esistenza della lesione, che ne trae origine, sia accertata clinicamente</a:t>
            </a:r>
            <a:r>
              <a:rPr lang="it-IT" sz="1800" b="1" dirty="0">
                <a:solidFill>
                  <a:srgbClr val="C00000"/>
                </a:solidFill>
                <a:latin typeface="Georgia" pitchFamily="18" charset="0"/>
              </a:rPr>
              <a:t> e/o </a:t>
            </a:r>
            <a:r>
              <a:rPr lang="it-IT" sz="1800" dirty="0">
                <a:latin typeface="Georgia" pitchFamily="18" charset="0"/>
              </a:rPr>
              <a:t>strumentalmente; </a:t>
            </a:r>
            <a:r>
              <a:rPr lang="it-IT" sz="1800" dirty="0" smtClean="0">
                <a:latin typeface="Georgia" pitchFamily="18" charset="0"/>
              </a:rPr>
              <a:t/>
            </a:r>
            <a:br>
              <a:rPr lang="it-IT" sz="1800" dirty="0" smtClean="0">
                <a:latin typeface="Georgia" pitchFamily="18" charset="0"/>
              </a:rPr>
            </a:br>
            <a:r>
              <a:rPr lang="it-IT" sz="1800" dirty="0" smtClean="0">
                <a:latin typeface="Georgia" pitchFamily="18" charset="0"/>
              </a:rPr>
              <a:t/>
            </a:r>
            <a:br>
              <a:rPr lang="it-IT" sz="1800" dirty="0" smtClean="0">
                <a:latin typeface="Georgia" pitchFamily="18" charset="0"/>
              </a:rPr>
            </a:br>
            <a:r>
              <a:rPr lang="it-IT" sz="1800" dirty="0" smtClean="0">
                <a:latin typeface="Georgia" pitchFamily="18" charset="0"/>
              </a:rPr>
              <a:t>3</a:t>
            </a:r>
            <a:r>
              <a:rPr lang="it-IT" sz="1800" dirty="0">
                <a:latin typeface="Georgia" pitchFamily="18" charset="0"/>
              </a:rPr>
              <a:t>. “visivamente” è da intendersi come “clinicamente</a:t>
            </a:r>
            <a:r>
              <a:rPr lang="it-IT" sz="1800" dirty="0" smtClean="0">
                <a:latin typeface="Georgia" pitchFamily="18" charset="0"/>
              </a:rPr>
              <a:t>”;</a:t>
            </a:r>
            <a:br>
              <a:rPr lang="it-IT" sz="1800" dirty="0" smtClean="0">
                <a:latin typeface="Georgia" pitchFamily="18" charset="0"/>
              </a:rPr>
            </a:br>
            <a:r>
              <a:rPr lang="it-IT" sz="1800" dirty="0" smtClean="0">
                <a:latin typeface="Georgia" pitchFamily="18" charset="0"/>
              </a:rPr>
              <a:t> </a:t>
            </a:r>
            <a:br>
              <a:rPr lang="it-IT" sz="1800" dirty="0" smtClean="0">
                <a:latin typeface="Georgia" pitchFamily="18" charset="0"/>
              </a:rPr>
            </a:br>
            <a:r>
              <a:rPr lang="it-IT" sz="1800" dirty="0" smtClean="0">
                <a:latin typeface="Georgia" pitchFamily="18" charset="0"/>
              </a:rPr>
              <a:t>4</a:t>
            </a:r>
            <a:r>
              <a:rPr lang="it-IT" sz="1800" dirty="0">
                <a:latin typeface="Georgia" pitchFamily="18" charset="0"/>
              </a:rPr>
              <a:t>. L’intenzione del legislatore è di richiamare il danneggiato all’onere di provare il danno rigorosamente; onere che non si esaurisce in una mera soggettività lamentata in assenza di corrispettivi di obiettività (clinica e/o strumentale, come è sempre stato!) </a:t>
            </a:r>
            <a:br>
              <a:rPr lang="it-IT" sz="1800" dirty="0">
                <a:latin typeface="Georgia" pitchFamily="18" charset="0"/>
              </a:rPr>
            </a:br>
            <a:endParaRPr lang="it-IT" sz="1800" dirty="0">
              <a:latin typeface="Georgia" pitchFamily="18" charset="0"/>
            </a:endParaRPr>
          </a:p>
        </p:txBody>
      </p:sp>
      <p:pic>
        <p:nvPicPr>
          <p:cNvPr id="7" name="Immagine 6"/>
          <p:cNvPicPr>
            <a:picLocks noChangeAspect="1"/>
          </p:cNvPicPr>
          <p:nvPr/>
        </p:nvPicPr>
        <p:blipFill>
          <a:blip r:embed="rId2" cstate="print">
            <a:extLst/>
          </a:blip>
          <a:stretch>
            <a:fillRect/>
          </a:stretch>
        </p:blipFill>
        <p:spPr>
          <a:xfrm>
            <a:off x="6219379" y="620688"/>
            <a:ext cx="2463592"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08" y="2276872"/>
            <a:ext cx="5832648" cy="1143000"/>
          </a:xfrm>
        </p:spPr>
        <p:txBody>
          <a:bodyPr rtlCol="0">
            <a:normAutofit fontScale="90000"/>
          </a:bodyPr>
          <a:lstStyle/>
          <a:p>
            <a:pPr fontAlgn="auto">
              <a:spcAft>
                <a:spcPts val="0"/>
              </a:spcAft>
              <a:defRPr/>
            </a:pPr>
            <a:r>
              <a:rPr lang="it-IT" sz="5300" b="1" dirty="0" smtClean="0">
                <a:ln>
                  <a:solidFill>
                    <a:schemeClr val="bg2">
                      <a:lumMod val="25000"/>
                    </a:schemeClr>
                  </a:solidFill>
                </a:ln>
                <a:solidFill>
                  <a:srgbClr val="C00000"/>
                </a:solidFill>
                <a:latin typeface="Georgia" pitchFamily="18" charset="0"/>
              </a:rPr>
              <a:t>III</a:t>
            </a:r>
            <a:br>
              <a:rPr lang="it-IT" sz="5300" b="1" dirty="0" smtClean="0">
                <a:ln>
                  <a:solidFill>
                    <a:schemeClr val="bg2">
                      <a:lumMod val="25000"/>
                    </a:schemeClr>
                  </a:solidFill>
                </a:ln>
                <a:solidFill>
                  <a:srgbClr val="C00000"/>
                </a:solidFill>
                <a:latin typeface="Georgia" pitchFamily="18" charset="0"/>
              </a:rPr>
            </a:br>
            <a:r>
              <a:rPr lang="it-IT" sz="5300" b="1" dirty="0" smtClean="0">
                <a:ln>
                  <a:solidFill>
                    <a:schemeClr val="bg2">
                      <a:lumMod val="25000"/>
                    </a:schemeClr>
                  </a:solidFill>
                </a:ln>
                <a:solidFill>
                  <a:srgbClr val="C00000"/>
                </a:solidFill>
                <a:latin typeface="Georgia" pitchFamily="18" charset="0"/>
              </a:rPr>
              <a:t>I limiti </a:t>
            </a:r>
            <a:br>
              <a:rPr lang="it-IT" sz="5300" b="1" dirty="0" smtClean="0">
                <a:ln>
                  <a:solidFill>
                    <a:schemeClr val="bg2">
                      <a:lumMod val="25000"/>
                    </a:schemeClr>
                  </a:solidFill>
                </a:ln>
                <a:solidFill>
                  <a:srgbClr val="C00000"/>
                </a:solidFill>
                <a:latin typeface="Georgia" pitchFamily="18" charset="0"/>
              </a:rPr>
            </a:br>
            <a:r>
              <a:rPr lang="it-IT" sz="5300" b="1" dirty="0" smtClean="0">
                <a:ln>
                  <a:solidFill>
                    <a:schemeClr val="bg2">
                      <a:lumMod val="25000"/>
                    </a:schemeClr>
                  </a:solidFill>
                </a:ln>
                <a:solidFill>
                  <a:srgbClr val="C00000"/>
                </a:solidFill>
                <a:latin typeface="Georgia" pitchFamily="18" charset="0"/>
              </a:rPr>
              <a:t>della norma</a:t>
            </a:r>
            <a:r>
              <a:rPr lang="it-IT" b="1" dirty="0" smtClean="0">
                <a:solidFill>
                  <a:srgbClr val="C00000"/>
                </a:solidFill>
                <a:latin typeface="Georgia" pitchFamily="18" charset="0"/>
              </a:rPr>
              <a:t/>
            </a:r>
            <a:br>
              <a:rPr lang="it-IT" b="1" dirty="0" smtClean="0">
                <a:solidFill>
                  <a:srgbClr val="C00000"/>
                </a:solidFill>
                <a:latin typeface="Georgia" pitchFamily="18" charset="0"/>
              </a:rPr>
            </a:br>
            <a:endParaRPr lang="it-IT" b="1" dirty="0">
              <a:solidFill>
                <a:srgbClr val="C00000"/>
              </a:solidFill>
              <a:latin typeface="Georgia" pitchFamily="18" charset="0"/>
            </a:endParaRPr>
          </a:p>
        </p:txBody>
      </p:sp>
      <p:pic>
        <p:nvPicPr>
          <p:cNvPr id="6" name="Segnaposto contenuto 5"/>
          <p:cNvPicPr>
            <a:picLocks noGrp="1" noChangeAspect="1"/>
          </p:cNvPicPr>
          <p:nvPr>
            <p:ph idx="1"/>
          </p:nvPr>
        </p:nvPicPr>
        <p:blipFill>
          <a:blip r:embed="rId2">
            <a:extLst/>
          </a:blip>
          <a:stretch>
            <a:fillRect/>
          </a:stretch>
        </p:blipFill>
        <p:spPr>
          <a:xfrm>
            <a:off x="5364088" y="836712"/>
            <a:ext cx="2592288" cy="3684850"/>
          </a:xfrm>
          <a:solidFill>
            <a:srgbClr val="FFFFFF">
              <a:shade val="85000"/>
            </a:srgbClr>
          </a:solidFill>
          <a:ln w="101600" cap="sq">
            <a:solidFill>
              <a:srgbClr val="FDFDFD"/>
            </a:solidFill>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8313" y="3357563"/>
            <a:ext cx="8229600" cy="1584325"/>
          </a:xfrm>
        </p:spPr>
        <p:txBody>
          <a:bodyPr rtlCol="0">
            <a:normAutofit lnSpcReduction="10000"/>
          </a:bodyPr>
          <a:lstStyle/>
          <a:p>
            <a:pPr marL="0" indent="0" algn="just" fontAlgn="auto">
              <a:spcAft>
                <a:spcPts val="0"/>
              </a:spcAft>
              <a:buFont typeface="Arial" pitchFamily="34" charset="0"/>
              <a:buNone/>
              <a:defRPr/>
            </a:pPr>
            <a:r>
              <a:rPr lang="it-IT" sz="1400" b="1" dirty="0" smtClean="0">
                <a:solidFill>
                  <a:srgbClr val="C00000"/>
                </a:solidFill>
                <a:latin typeface="Georgia" pitchFamily="18" charset="0"/>
              </a:rPr>
              <a:t>Ter </a:t>
            </a:r>
            <a:r>
              <a:rPr lang="it-IT" sz="1400" b="1" i="1" dirty="0" smtClean="0">
                <a:solidFill>
                  <a:srgbClr val="C00000"/>
                </a:solidFill>
                <a:latin typeface="Georgia" pitchFamily="18" charset="0"/>
              </a:rPr>
              <a:t>- In ogni caso, le lesioni di lieve entità, che non siano suscettibili di accertamento clinico strumentale obiettivo, non potranno dar luogo a risarcimento per danno biologico permanente. </a:t>
            </a:r>
          </a:p>
          <a:p>
            <a:pPr marL="0" indent="0" algn="just" fontAlgn="auto">
              <a:spcAft>
                <a:spcPts val="0"/>
              </a:spcAft>
              <a:buFont typeface="Arial" pitchFamily="34" charset="0"/>
              <a:buNone/>
              <a:defRPr/>
            </a:pPr>
            <a:r>
              <a:rPr lang="it-IT" sz="1400" b="1" dirty="0" smtClean="0">
                <a:solidFill>
                  <a:srgbClr val="C00000"/>
                </a:solidFill>
                <a:latin typeface="Georgia" pitchFamily="18" charset="0"/>
              </a:rPr>
              <a:t>Quater </a:t>
            </a:r>
            <a:r>
              <a:rPr lang="it-IT" sz="1400" i="1" dirty="0" smtClean="0">
                <a:solidFill>
                  <a:srgbClr val="C00000"/>
                </a:solidFill>
                <a:latin typeface="Georgia" pitchFamily="18" charset="0"/>
              </a:rPr>
              <a:t>- </a:t>
            </a:r>
            <a:r>
              <a:rPr lang="it-IT" sz="1400" b="1" i="1" dirty="0" smtClean="0">
                <a:solidFill>
                  <a:srgbClr val="C00000"/>
                </a:solidFill>
                <a:latin typeface="Georgia" pitchFamily="18" charset="0"/>
              </a:rPr>
              <a:t>Il danno alla persona per lesioni di lieve entità di cui all'articolo 139 del decreto legislativo 7 settembre 2005, n. 209, è risarcito solo a seguito di riscontro medico legale da cui risulti visivamente o strumentalmente accertata l'esistenza della lesione</a:t>
            </a:r>
            <a:r>
              <a:rPr lang="it-IT" sz="1400" b="1" dirty="0" smtClean="0">
                <a:solidFill>
                  <a:srgbClr val="C00000"/>
                </a:solidFill>
                <a:latin typeface="Georgia" pitchFamily="18" charset="0"/>
              </a:rPr>
              <a:t>.</a:t>
            </a:r>
            <a:endParaRPr lang="it-IT" sz="1400" b="1" i="1" dirty="0" smtClean="0">
              <a:solidFill>
                <a:srgbClr val="C00000"/>
              </a:solidFill>
              <a:latin typeface="Georgia" pitchFamily="18" charset="0"/>
            </a:endParaRPr>
          </a:p>
          <a:p>
            <a:pPr marL="0" indent="0" algn="just" fontAlgn="auto">
              <a:spcAft>
                <a:spcPts val="0"/>
              </a:spcAft>
              <a:buFont typeface="Arial" pitchFamily="34" charset="0"/>
              <a:buNone/>
              <a:defRPr/>
            </a:pPr>
            <a:endParaRPr lang="it-IT" sz="1600" b="1" i="1" dirty="0">
              <a:solidFill>
                <a:srgbClr val="C00000"/>
              </a:solidFill>
              <a:latin typeface="Georgia" pitchFamily="18" charset="0"/>
            </a:endParaRPr>
          </a:p>
          <a:p>
            <a:pPr marL="0" indent="0" algn="just" fontAlgn="auto">
              <a:spcAft>
                <a:spcPts val="0"/>
              </a:spcAft>
              <a:buFont typeface="Arial" pitchFamily="34" charset="0"/>
              <a:buNone/>
              <a:defRPr/>
            </a:pPr>
            <a:endParaRPr lang="it-IT" sz="1600" b="1" i="1" dirty="0" smtClean="0">
              <a:solidFill>
                <a:srgbClr val="C00000"/>
              </a:solidFill>
              <a:latin typeface="Georgia" pitchFamily="18" charset="0"/>
            </a:endParaRPr>
          </a:p>
          <a:p>
            <a:pPr marL="0" indent="0" algn="just" fontAlgn="auto">
              <a:spcAft>
                <a:spcPts val="0"/>
              </a:spcAft>
              <a:buFont typeface="Arial" pitchFamily="34" charset="0"/>
              <a:buNone/>
              <a:defRPr/>
            </a:pPr>
            <a:endParaRPr lang="it-IT" sz="1600" i="1" dirty="0">
              <a:latin typeface="Georgia" pitchFamily="18" charset="0"/>
            </a:endParaRPr>
          </a:p>
          <a:p>
            <a:pPr marL="0" indent="0" algn="just" fontAlgn="auto">
              <a:spcAft>
                <a:spcPts val="0"/>
              </a:spcAft>
              <a:buFont typeface="Arial" pitchFamily="34" charset="0"/>
              <a:buNone/>
              <a:defRPr/>
            </a:pPr>
            <a:endParaRPr lang="it-IT" sz="1600" i="1" dirty="0">
              <a:latin typeface="Georgia" pitchFamily="18" charset="0"/>
            </a:endParaRPr>
          </a:p>
          <a:p>
            <a:pPr fontAlgn="auto">
              <a:spcAft>
                <a:spcPts val="0"/>
              </a:spcAft>
              <a:buFont typeface="Arial" pitchFamily="34" charset="0"/>
              <a:buChar char="•"/>
              <a:defRPr/>
            </a:pPr>
            <a:endParaRPr lang="it-IT" dirty="0"/>
          </a:p>
        </p:txBody>
      </p:sp>
      <p:sp>
        <p:nvSpPr>
          <p:cNvPr id="4" name="Titolo 3"/>
          <p:cNvSpPr>
            <a:spLocks noGrp="1"/>
          </p:cNvSpPr>
          <p:nvPr>
            <p:ph type="title"/>
          </p:nvPr>
        </p:nvSpPr>
        <p:spPr>
          <a:xfrm>
            <a:off x="506177" y="692696"/>
            <a:ext cx="8229600" cy="1224136"/>
          </a:xfrm>
          <a:prstGeom prst="roundRect">
            <a:avLst/>
          </a:prstGeom>
        </p:spPr>
        <p:style>
          <a:lnRef idx="2">
            <a:schemeClr val="dk1"/>
          </a:lnRef>
          <a:fillRef idx="1">
            <a:schemeClr val="lt1"/>
          </a:fillRef>
          <a:effectRef idx="0">
            <a:schemeClr val="dk1"/>
          </a:effectRef>
          <a:fontRef idx="minor">
            <a:schemeClr val="dk1"/>
          </a:fontRef>
        </p:style>
        <p:txBody>
          <a:bodyPr rtlCol="0">
            <a:normAutofit fontScale="90000"/>
          </a:bodyPr>
          <a:lstStyle/>
          <a:p>
            <a:pPr fontAlgn="auto">
              <a:spcAft>
                <a:spcPts val="0"/>
              </a:spcAft>
              <a:defRPr/>
            </a:pPr>
            <a:r>
              <a:rPr lang="it-IT" sz="3600" b="1" dirty="0" smtClean="0">
                <a:ln>
                  <a:solidFill>
                    <a:schemeClr val="bg2">
                      <a:lumMod val="25000"/>
                    </a:schemeClr>
                  </a:solidFill>
                </a:ln>
                <a:solidFill>
                  <a:srgbClr val="C00000"/>
                </a:solidFill>
                <a:latin typeface="Georgia" pitchFamily="18" charset="0"/>
              </a:rPr>
              <a:t>I limiti temporali</a:t>
            </a:r>
            <a:endParaRPr lang="it-IT" sz="3600" b="1" dirty="0">
              <a:ln>
                <a:solidFill>
                  <a:schemeClr val="bg2">
                    <a:lumMod val="25000"/>
                  </a:schemeClr>
                </a:solidFill>
              </a:ln>
              <a:solidFill>
                <a:srgbClr val="C00000"/>
              </a:solidFill>
              <a:latin typeface="Georgia" pitchFamily="18" charset="0"/>
            </a:endParaRPr>
          </a:p>
          <a:p>
            <a:pPr algn="just" fontAlgn="auto">
              <a:spcAft>
                <a:spcPts val="0"/>
              </a:spcAft>
              <a:defRPr/>
            </a:pPr>
            <a:r>
              <a:rPr lang="it-IT" sz="1400" dirty="0" smtClean="0"/>
              <a:t/>
            </a:r>
            <a:br>
              <a:rPr lang="it-IT" sz="1400" dirty="0" smtClean="0"/>
            </a:br>
            <a:r>
              <a:rPr lang="it-IT" sz="1600" b="1" i="1" dirty="0" smtClean="0">
                <a:latin typeface="Georgia" pitchFamily="18" charset="0"/>
              </a:rPr>
              <a:t/>
            </a:r>
            <a:br>
              <a:rPr lang="it-IT" sz="1600" b="1" i="1" dirty="0" smtClean="0">
                <a:latin typeface="Georgia" pitchFamily="18" charset="0"/>
              </a:rPr>
            </a:br>
            <a:r>
              <a:rPr lang="it-IT" sz="1800" b="1" i="1" dirty="0" smtClean="0">
                <a:latin typeface="Georgia" pitchFamily="18" charset="0"/>
              </a:rPr>
              <a:t>“Le </a:t>
            </a:r>
            <a:r>
              <a:rPr lang="it-IT" sz="1800" b="1" i="1" dirty="0">
                <a:latin typeface="Georgia" pitchFamily="18" charset="0"/>
              </a:rPr>
              <a:t>norme relative alle prove hanno o no natura processuale secondo che sono determinate o no da ragioni processuali” </a:t>
            </a:r>
            <a:r>
              <a:rPr lang="it-IT" sz="1800" b="1" i="1" dirty="0" smtClean="0">
                <a:latin typeface="Georgia" pitchFamily="18" charset="0"/>
              </a:rPr>
              <a:t>(G. Chiovenda)</a:t>
            </a:r>
            <a:r>
              <a:rPr lang="it-IT" sz="1800" b="1" i="1" dirty="0"/>
              <a:t/>
            </a:r>
            <a:br>
              <a:rPr lang="it-IT" sz="1800" b="1" i="1" dirty="0"/>
            </a:br>
            <a:r>
              <a:rPr lang="it-IT" sz="1800" b="1" i="1" dirty="0" smtClean="0">
                <a:latin typeface="Georgia" pitchFamily="18" charset="0"/>
              </a:rPr>
              <a:t>ossia </a:t>
            </a:r>
            <a:r>
              <a:rPr lang="it-IT" sz="1800" b="1" i="1" dirty="0">
                <a:latin typeface="Georgia" pitchFamily="18" charset="0"/>
              </a:rPr>
              <a:t>ispirate alla considerazione, da parte del legislatore, degli scopi, intrinsecamente pubblicistici, </a:t>
            </a:r>
            <a:r>
              <a:rPr lang="it-IT" sz="1800" b="1" i="1" dirty="0" smtClean="0">
                <a:latin typeface="Georgia" pitchFamily="18" charset="0"/>
              </a:rPr>
              <a:t>che informano il procedimento civile.</a:t>
            </a:r>
            <a:br>
              <a:rPr lang="it-IT" sz="1800" b="1" i="1" dirty="0" smtClean="0">
                <a:latin typeface="Georgia" pitchFamily="18" charset="0"/>
              </a:rPr>
            </a:br>
            <a:r>
              <a:rPr lang="it-IT" sz="1800" b="1" i="1" dirty="0" smtClean="0">
                <a:latin typeface="Georgia" pitchFamily="18" charset="0"/>
              </a:rPr>
              <a:t> </a:t>
            </a:r>
            <a:r>
              <a:rPr lang="it-IT" sz="1800" dirty="0">
                <a:latin typeface="Georgia" pitchFamily="18" charset="0"/>
              </a:rPr>
              <a:t/>
            </a:r>
            <a:br>
              <a:rPr lang="it-IT" sz="1800" dirty="0">
                <a:latin typeface="Georgia" pitchFamily="18" charset="0"/>
              </a:rPr>
            </a:br>
            <a:r>
              <a:rPr lang="it-IT" sz="1600" dirty="0">
                <a:latin typeface="Georgia" pitchFamily="18" charset="0"/>
              </a:rPr>
              <a:t/>
            </a:r>
            <a:br>
              <a:rPr lang="it-IT" sz="1600" dirty="0">
                <a:latin typeface="Georgia" pitchFamily="18" charset="0"/>
              </a:rPr>
            </a:br>
            <a:endParaRPr lang="it-IT" sz="1600" i="1" dirty="0" smtClean="0">
              <a:latin typeface="Georgia" pitchFamily="18" charset="0"/>
            </a:endParaRPr>
          </a:p>
        </p:txBody>
      </p:sp>
      <p:sp>
        <p:nvSpPr>
          <p:cNvPr id="5" name="Titolo 3"/>
          <p:cNvSpPr txBox="1">
            <a:spLocks/>
          </p:cNvSpPr>
          <p:nvPr/>
        </p:nvSpPr>
        <p:spPr>
          <a:xfrm>
            <a:off x="498475" y="1916113"/>
            <a:ext cx="8280400" cy="1296987"/>
          </a:xfrm>
          <a:prstGeom prst="roundRect">
            <a:avLst/>
          </a:prstGeom>
        </p:spPr>
        <p:style>
          <a:lnRef idx="2">
            <a:schemeClr val="dk1"/>
          </a:lnRef>
          <a:fillRef idx="1">
            <a:schemeClr val="lt1"/>
          </a:fillRef>
          <a:effectRef idx="0">
            <a:schemeClr val="dk1"/>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fontAlgn="auto">
              <a:spcAft>
                <a:spcPts val="0"/>
              </a:spcAft>
              <a:defRPr/>
            </a:pPr>
            <a:r>
              <a:rPr lang="it-IT" sz="1600" dirty="0">
                <a:latin typeface="Georgia" pitchFamily="18" charset="0"/>
              </a:rPr>
              <a:t>Capo VI della </a:t>
            </a:r>
            <a:r>
              <a:rPr lang="it-IT" sz="1600" dirty="0" smtClean="0">
                <a:latin typeface="Georgia" pitchFamily="18" charset="0"/>
              </a:rPr>
              <a:t>L. 27/12 “</a:t>
            </a:r>
            <a:r>
              <a:rPr lang="it-IT" sz="1600" i="1" dirty="0">
                <a:latin typeface="Georgia" pitchFamily="18" charset="0"/>
              </a:rPr>
              <a:t>S</a:t>
            </a:r>
            <a:r>
              <a:rPr lang="it-IT" sz="1600" i="1" dirty="0" smtClean="0">
                <a:latin typeface="Georgia" pitchFamily="18" charset="0"/>
              </a:rPr>
              <a:t>ervizi </a:t>
            </a:r>
            <a:r>
              <a:rPr lang="it-IT" sz="1600" i="1" dirty="0">
                <a:latin typeface="Georgia" pitchFamily="18" charset="0"/>
              </a:rPr>
              <a:t>B</a:t>
            </a:r>
            <a:r>
              <a:rPr lang="it-IT" sz="1600" i="1" dirty="0" smtClean="0">
                <a:latin typeface="Georgia" pitchFamily="18" charset="0"/>
              </a:rPr>
              <a:t>ancari </a:t>
            </a:r>
            <a:r>
              <a:rPr lang="it-IT" sz="1600" i="1" dirty="0">
                <a:latin typeface="Georgia" pitchFamily="18" charset="0"/>
              </a:rPr>
              <a:t>e </a:t>
            </a:r>
            <a:r>
              <a:rPr lang="it-IT" sz="1600" i="1" dirty="0" smtClean="0">
                <a:latin typeface="Georgia" pitchFamily="18" charset="0"/>
              </a:rPr>
              <a:t>Assicurativi</a:t>
            </a:r>
            <a:r>
              <a:rPr lang="it-IT" sz="1600" i="1" dirty="0">
                <a:latin typeface="Georgia" pitchFamily="18" charset="0"/>
              </a:rPr>
              <a:t>”</a:t>
            </a:r>
            <a:r>
              <a:rPr lang="it-IT" sz="1600" dirty="0">
                <a:latin typeface="Georgia" pitchFamily="18" charset="0"/>
              </a:rPr>
              <a:t>: art. 29 </a:t>
            </a:r>
            <a:r>
              <a:rPr lang="it-IT" sz="1600" i="1" dirty="0">
                <a:latin typeface="Georgia" pitchFamily="18" charset="0"/>
              </a:rPr>
              <a:t>“efficienza produttiva del risarcimento diretto”</a:t>
            </a:r>
            <a:r>
              <a:rPr lang="it-IT" sz="1600" dirty="0">
                <a:latin typeface="Georgia" pitchFamily="18" charset="0"/>
              </a:rPr>
              <a:t>, art. 30 </a:t>
            </a:r>
            <a:r>
              <a:rPr lang="it-IT" sz="1600" i="1" dirty="0">
                <a:latin typeface="Georgia" pitchFamily="18" charset="0"/>
              </a:rPr>
              <a:t>“repressione delle frodi”</a:t>
            </a:r>
            <a:r>
              <a:rPr lang="it-IT" sz="1600" dirty="0">
                <a:latin typeface="Georgia" pitchFamily="18" charset="0"/>
              </a:rPr>
              <a:t>, art. 31 </a:t>
            </a:r>
            <a:r>
              <a:rPr lang="it-IT" sz="1600" i="1" dirty="0">
                <a:latin typeface="Georgia" pitchFamily="18" charset="0"/>
              </a:rPr>
              <a:t>“Contrasto della contraffazione dei contrassegni”</a:t>
            </a:r>
            <a:r>
              <a:rPr lang="it-IT" sz="1600" dirty="0">
                <a:latin typeface="Georgia" pitchFamily="18" charset="0"/>
              </a:rPr>
              <a:t>, art. 32 </a:t>
            </a:r>
            <a:r>
              <a:rPr lang="it-IT" sz="1600" i="1" dirty="0">
                <a:latin typeface="Georgia" pitchFamily="18" charset="0"/>
              </a:rPr>
              <a:t>“Ispezione del veicolo, scatola nera, attestato di rischio, liquidazione dei danni”</a:t>
            </a:r>
            <a:r>
              <a:rPr lang="it-IT" sz="1600" dirty="0">
                <a:latin typeface="Georgia" pitchFamily="18" charset="0"/>
              </a:rPr>
              <a:t> </a:t>
            </a:r>
            <a:endParaRPr lang="it-IT" sz="1600" i="1" dirty="0" smtClean="0">
              <a:latin typeface="Georgia" pitchFamily="18" charset="0"/>
            </a:endParaRPr>
          </a:p>
        </p:txBody>
      </p:sp>
      <p:sp>
        <p:nvSpPr>
          <p:cNvPr id="6" name="Titolo 3"/>
          <p:cNvSpPr txBox="1">
            <a:spLocks/>
          </p:cNvSpPr>
          <p:nvPr/>
        </p:nvSpPr>
        <p:spPr>
          <a:xfrm>
            <a:off x="481013" y="5081588"/>
            <a:ext cx="8280400" cy="1441450"/>
          </a:xfrm>
          <a:prstGeom prst="roundRect">
            <a:avLst/>
          </a:prstGeom>
        </p:spPr>
        <p:style>
          <a:lnRef idx="2">
            <a:schemeClr val="dk1"/>
          </a:lnRef>
          <a:fillRef idx="1">
            <a:schemeClr val="lt1"/>
          </a:fillRef>
          <a:effectRef idx="0">
            <a:schemeClr val="dk1"/>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it-IT" sz="1800" b="1" dirty="0">
                <a:latin typeface="Georgia" pitchFamily="18" charset="0"/>
              </a:rPr>
              <a:t>Art. </a:t>
            </a:r>
            <a:r>
              <a:rPr lang="it-IT" sz="1800" b="1" dirty="0" smtClean="0">
                <a:latin typeface="Georgia" pitchFamily="18" charset="0"/>
              </a:rPr>
              <a:t>11 preleggi c.c. </a:t>
            </a:r>
            <a:r>
              <a:rPr lang="it-IT" sz="1800" b="1" dirty="0">
                <a:latin typeface="Georgia" pitchFamily="18" charset="0"/>
              </a:rPr>
              <a:t>Efficacia della legge nel tempo</a:t>
            </a:r>
            <a:endParaRPr lang="it-IT" sz="1800" dirty="0">
              <a:latin typeface="Georgia" pitchFamily="18" charset="0"/>
            </a:endParaRPr>
          </a:p>
          <a:p>
            <a:pPr fontAlgn="auto">
              <a:spcAft>
                <a:spcPts val="0"/>
              </a:spcAft>
              <a:defRPr/>
            </a:pPr>
            <a:r>
              <a:rPr lang="it-IT" sz="1800" dirty="0">
                <a:latin typeface="Georgia" pitchFamily="18" charset="0"/>
              </a:rPr>
              <a:t>La legge non dispone che per l'avvenire: essa non ha effetto retroattivo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rtlCol="0">
            <a:normAutofit/>
          </a:bodyPr>
          <a:lstStyle/>
          <a:p>
            <a:pPr fontAlgn="auto">
              <a:spcAft>
                <a:spcPts val="0"/>
              </a:spcAft>
              <a:defRPr/>
            </a:pPr>
            <a:r>
              <a:rPr lang="it-IT" sz="3200" b="1" dirty="0">
                <a:ln>
                  <a:solidFill>
                    <a:schemeClr val="bg2">
                      <a:lumMod val="25000"/>
                    </a:schemeClr>
                  </a:solidFill>
                </a:ln>
                <a:solidFill>
                  <a:srgbClr val="C00000"/>
                </a:solidFill>
                <a:latin typeface="Georgia" pitchFamily="18" charset="0"/>
              </a:rPr>
              <a:t>L</a:t>
            </a:r>
            <a:r>
              <a:rPr lang="it-IT" sz="3200" b="1" dirty="0" smtClean="0">
                <a:ln>
                  <a:solidFill>
                    <a:schemeClr val="bg2">
                      <a:lumMod val="25000"/>
                    </a:schemeClr>
                  </a:solidFill>
                </a:ln>
                <a:solidFill>
                  <a:srgbClr val="C00000"/>
                </a:solidFill>
                <a:latin typeface="Georgia" pitchFamily="18" charset="0"/>
              </a:rPr>
              <a:t>imiti sistematici: per materia</a:t>
            </a:r>
            <a:endParaRPr lang="it-IT" sz="3200" dirty="0"/>
          </a:p>
        </p:txBody>
      </p:sp>
      <p:sp>
        <p:nvSpPr>
          <p:cNvPr id="3" name="Segnaposto contenuto 2"/>
          <p:cNvSpPr>
            <a:spLocks noGrp="1"/>
          </p:cNvSpPr>
          <p:nvPr>
            <p:ph idx="1"/>
          </p:nvPr>
        </p:nvSpPr>
        <p:spPr>
          <a:xfrm>
            <a:off x="1619250" y="1989138"/>
            <a:ext cx="7067550" cy="4868862"/>
          </a:xfrm>
        </p:spPr>
        <p:txBody>
          <a:bodyPr rtlCol="0">
            <a:normAutofit fontScale="55000" lnSpcReduction="20000"/>
          </a:bodyPr>
          <a:lstStyle/>
          <a:p>
            <a:pPr marL="0" indent="0" fontAlgn="auto">
              <a:spcAft>
                <a:spcPts val="0"/>
              </a:spcAft>
              <a:buFont typeface="Arial" pitchFamily="34" charset="0"/>
              <a:buNone/>
              <a:defRPr/>
            </a:pPr>
            <a:endParaRPr lang="it-IT" sz="1400" b="1" dirty="0" smtClean="0">
              <a:latin typeface="Georgia" pitchFamily="18" charset="0"/>
            </a:endParaRPr>
          </a:p>
          <a:p>
            <a:pPr marL="0" indent="0" algn="just" fontAlgn="auto">
              <a:spcAft>
                <a:spcPts val="0"/>
              </a:spcAft>
              <a:buFont typeface="Arial" pitchFamily="34" charset="0"/>
              <a:buNone/>
              <a:defRPr/>
            </a:pPr>
            <a:r>
              <a:rPr lang="it-IT" sz="2900" b="1" dirty="0" smtClean="0">
                <a:solidFill>
                  <a:srgbClr val="C00000"/>
                </a:solidFill>
                <a:latin typeface="Georgia" pitchFamily="18" charset="0"/>
              </a:rPr>
              <a:t>Circolazione Automobilistica </a:t>
            </a:r>
            <a:r>
              <a:rPr lang="it-IT" sz="2900" b="1" dirty="0" smtClean="0">
                <a:latin typeface="Georgia" pitchFamily="18" charset="0"/>
              </a:rPr>
              <a:t>Art</a:t>
            </a:r>
            <a:r>
              <a:rPr lang="it-IT" sz="2900" b="1" dirty="0">
                <a:latin typeface="Georgia" pitchFamily="18" charset="0"/>
              </a:rPr>
              <a:t>. </a:t>
            </a:r>
            <a:r>
              <a:rPr lang="it-IT" sz="2900" b="1" dirty="0" smtClean="0">
                <a:latin typeface="Georgia" pitchFamily="18" charset="0"/>
              </a:rPr>
              <a:t>139</a:t>
            </a:r>
            <a:r>
              <a:rPr lang="it-IT" sz="2900" b="1" dirty="0">
                <a:latin typeface="Georgia" pitchFamily="18" charset="0"/>
              </a:rPr>
              <a:t> </a:t>
            </a:r>
            <a:r>
              <a:rPr lang="it-IT" sz="2900" b="1" dirty="0" smtClean="0">
                <a:latin typeface="Georgia" pitchFamily="18" charset="0"/>
              </a:rPr>
              <a:t>C.d.A. (Danno </a:t>
            </a:r>
            <a:r>
              <a:rPr lang="it-IT" sz="2900" b="1" dirty="0">
                <a:latin typeface="Georgia" pitchFamily="18" charset="0"/>
              </a:rPr>
              <a:t>biologico per lesioni di lieve </a:t>
            </a:r>
            <a:r>
              <a:rPr lang="it-IT" sz="2900" b="1" dirty="0" smtClean="0">
                <a:latin typeface="Georgia" pitchFamily="18" charset="0"/>
              </a:rPr>
              <a:t>entità)</a:t>
            </a:r>
            <a:r>
              <a:rPr lang="it-IT" sz="2900" dirty="0" smtClean="0">
                <a:latin typeface="Georgia" pitchFamily="18" charset="0"/>
              </a:rPr>
              <a:t> 1</a:t>
            </a:r>
            <a:r>
              <a:rPr lang="it-IT" sz="2900" dirty="0">
                <a:latin typeface="Georgia" pitchFamily="18" charset="0"/>
              </a:rPr>
              <a:t>. Il risarcimento del danno biologico per lesioni di lieve entità, </a:t>
            </a:r>
            <a:r>
              <a:rPr lang="it-IT" sz="2900" b="1" dirty="0">
                <a:latin typeface="Georgia" pitchFamily="18" charset="0"/>
              </a:rPr>
              <a:t>derivanti da sinistri conseguenti alla circolazione dei veicoli a motore e dei natanti</a:t>
            </a:r>
            <a:r>
              <a:rPr lang="it-IT" sz="2900" dirty="0">
                <a:latin typeface="Georgia" pitchFamily="18" charset="0"/>
              </a:rPr>
              <a:t>, è effettuato secondo i criteri e le misure seguenti</a:t>
            </a:r>
            <a:r>
              <a:rPr lang="it-IT" sz="2900" dirty="0" smtClean="0">
                <a:latin typeface="Georgia" pitchFamily="18" charset="0"/>
              </a:rPr>
              <a:t>: </a:t>
            </a:r>
            <a:r>
              <a:rPr lang="it-IT" sz="2900" i="1" dirty="0" smtClean="0">
                <a:latin typeface="Georgia" pitchFamily="18" charset="0"/>
              </a:rPr>
              <a:t>(…omissis…)</a:t>
            </a:r>
          </a:p>
          <a:p>
            <a:pPr marL="0" indent="0" algn="just" fontAlgn="auto">
              <a:spcAft>
                <a:spcPts val="0"/>
              </a:spcAft>
              <a:buFont typeface="Arial" pitchFamily="34" charset="0"/>
              <a:buNone/>
              <a:defRPr/>
            </a:pPr>
            <a:endParaRPr lang="it-IT" sz="2900" i="1" dirty="0" smtClean="0">
              <a:latin typeface="Georgia" pitchFamily="18" charset="0"/>
            </a:endParaRPr>
          </a:p>
          <a:p>
            <a:pPr marL="0" indent="0" algn="just" fontAlgn="auto">
              <a:spcAft>
                <a:spcPts val="0"/>
              </a:spcAft>
              <a:buFont typeface="Arial" pitchFamily="34" charset="0"/>
              <a:buNone/>
              <a:defRPr/>
            </a:pPr>
            <a:endParaRPr lang="it-IT" sz="2900" i="1" dirty="0">
              <a:latin typeface="Georgia" pitchFamily="18" charset="0"/>
            </a:endParaRPr>
          </a:p>
          <a:p>
            <a:pPr marL="0" indent="0" algn="just" fontAlgn="auto">
              <a:spcAft>
                <a:spcPts val="0"/>
              </a:spcAft>
              <a:buFont typeface="Arial" pitchFamily="34" charset="0"/>
              <a:buNone/>
              <a:defRPr/>
            </a:pPr>
            <a:r>
              <a:rPr lang="it-IT" sz="2900" b="1" dirty="0" smtClean="0">
                <a:solidFill>
                  <a:srgbClr val="C00000"/>
                </a:solidFill>
                <a:latin typeface="Georgia" pitchFamily="18" charset="0"/>
              </a:rPr>
              <a:t>Responsabilità Medica (decreto «Balduzzi») </a:t>
            </a:r>
            <a:r>
              <a:rPr lang="it-IT" sz="2900" b="1" dirty="0" smtClean="0">
                <a:latin typeface="Georgia" pitchFamily="18" charset="0"/>
              </a:rPr>
              <a:t>L. 8 novembre 2012 n. 189 art.3</a:t>
            </a:r>
            <a:r>
              <a:rPr lang="it-IT" sz="2900" b="1" dirty="0">
                <a:latin typeface="Georgia" pitchFamily="18" charset="0"/>
              </a:rPr>
              <a:t>. comma 3 </a:t>
            </a:r>
            <a:r>
              <a:rPr lang="it-IT" sz="2900" dirty="0">
                <a:latin typeface="Georgia" pitchFamily="18" charset="0"/>
              </a:rPr>
              <a:t>Il danno biologico conseguente all’attività dell’esercente della professione sanitaria è risarcito </a:t>
            </a:r>
            <a:r>
              <a:rPr lang="it-IT" sz="2900" b="1" dirty="0">
                <a:latin typeface="Georgia" pitchFamily="18" charset="0"/>
              </a:rPr>
              <a:t>sulla base delle tabelle </a:t>
            </a:r>
            <a:r>
              <a:rPr lang="it-IT" sz="2900" dirty="0">
                <a:latin typeface="Georgia" pitchFamily="18" charset="0"/>
              </a:rPr>
              <a:t>di cui agli articoli 138 e 139 del decreto legislativo 7 settembre 2005, n. 209, eventualmente integrate con la procedura di cui al comma 1 del predetto articolo 138 e sulla base dei criteri di cui ai citati articoli, per tener conto delle fattispecie da esse non previste, afferenti all’attività di cui al presente articolo</a:t>
            </a:r>
            <a:r>
              <a:rPr lang="it-IT" sz="2900" dirty="0" smtClean="0">
                <a:latin typeface="Georgia" pitchFamily="18" charset="0"/>
              </a:rPr>
              <a:t>.</a:t>
            </a:r>
          </a:p>
          <a:p>
            <a:pPr marL="0" indent="0" algn="just" fontAlgn="auto">
              <a:spcAft>
                <a:spcPts val="0"/>
              </a:spcAft>
              <a:buFont typeface="Arial" pitchFamily="34" charset="0"/>
              <a:buNone/>
              <a:defRPr/>
            </a:pPr>
            <a:endParaRPr lang="it-IT" sz="1400" dirty="0">
              <a:latin typeface="Georgia" pitchFamily="18" charset="0"/>
            </a:endParaRPr>
          </a:p>
          <a:p>
            <a:pPr marL="0" indent="0" algn="just" fontAlgn="auto">
              <a:spcAft>
                <a:spcPts val="0"/>
              </a:spcAft>
              <a:buFont typeface="Arial" pitchFamily="34" charset="0"/>
              <a:buNone/>
              <a:defRPr/>
            </a:pPr>
            <a:endParaRPr lang="it-IT" sz="1400" dirty="0">
              <a:latin typeface="Georgia" pitchFamily="18" charset="0"/>
            </a:endParaRPr>
          </a:p>
          <a:p>
            <a:pPr marL="0" indent="0" algn="just" fontAlgn="auto">
              <a:spcAft>
                <a:spcPts val="0"/>
              </a:spcAft>
              <a:buFont typeface="Arial" pitchFamily="34" charset="0"/>
              <a:buNone/>
              <a:defRPr/>
            </a:pPr>
            <a:endParaRPr lang="it-IT" sz="1400" i="1" dirty="0" smtClean="0">
              <a:latin typeface="Georgia" pitchFamily="18" charset="0"/>
            </a:endParaRPr>
          </a:p>
          <a:p>
            <a:pPr marL="0" indent="0" algn="just" fontAlgn="auto">
              <a:spcAft>
                <a:spcPts val="0"/>
              </a:spcAft>
              <a:buFont typeface="Arial" pitchFamily="34" charset="0"/>
              <a:buNone/>
              <a:defRPr/>
            </a:pPr>
            <a:r>
              <a:rPr lang="it-IT" dirty="0"/>
              <a:t/>
            </a:r>
            <a:br>
              <a:rPr lang="it-IT" dirty="0"/>
            </a:br>
            <a:endParaRPr lang="it-IT" dirty="0"/>
          </a:p>
          <a:p>
            <a:pPr marL="0" indent="0" fontAlgn="auto">
              <a:spcAft>
                <a:spcPts val="0"/>
              </a:spcAft>
              <a:buFont typeface="Arial" pitchFamily="34" charset="0"/>
              <a:buNone/>
              <a:defRPr/>
            </a:pPr>
            <a:endParaRPr lang="it-IT" dirty="0"/>
          </a:p>
        </p:txBody>
      </p:sp>
      <p:sp>
        <p:nvSpPr>
          <p:cNvPr id="4" name="Freccia a destra 3"/>
          <p:cNvSpPr/>
          <p:nvPr/>
        </p:nvSpPr>
        <p:spPr>
          <a:xfrm>
            <a:off x="522288" y="2276475"/>
            <a:ext cx="979487" cy="485775"/>
          </a:xfrm>
          <a:prstGeom prst="rightArrow">
            <a:avLst/>
          </a:prstGeom>
          <a:solidFill>
            <a:srgbClr val="C0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Freccia a destra 4"/>
          <p:cNvSpPr/>
          <p:nvPr/>
        </p:nvSpPr>
        <p:spPr>
          <a:xfrm rot="10800000">
            <a:off x="522288" y="4149725"/>
            <a:ext cx="979487" cy="484188"/>
          </a:xfrm>
          <a:prstGeom prst="rightArrow">
            <a:avLst/>
          </a:prstGeom>
          <a:solidFill>
            <a:srgbClr val="C0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rtlCol="0">
            <a:normAutofit/>
          </a:bodyPr>
          <a:lstStyle/>
          <a:p>
            <a:pPr fontAlgn="auto">
              <a:spcAft>
                <a:spcPts val="0"/>
              </a:spcAft>
              <a:defRPr/>
            </a:pPr>
            <a:r>
              <a:rPr lang="it-IT" sz="3200" b="1" dirty="0" smtClean="0">
                <a:ln>
                  <a:solidFill>
                    <a:schemeClr val="bg2">
                      <a:lumMod val="25000"/>
                    </a:schemeClr>
                  </a:solidFill>
                </a:ln>
                <a:solidFill>
                  <a:srgbClr val="C00000"/>
                </a:solidFill>
                <a:latin typeface="Georgia" pitchFamily="18" charset="0"/>
              </a:rPr>
              <a:t>I limiti sistematici: azione non diretta </a:t>
            </a:r>
            <a:endParaRPr lang="it-IT" sz="3200" b="1" dirty="0">
              <a:ln>
                <a:solidFill>
                  <a:schemeClr val="bg2">
                    <a:lumMod val="25000"/>
                  </a:schemeClr>
                </a:solidFill>
              </a:ln>
              <a:solidFill>
                <a:srgbClr val="C00000"/>
              </a:solidFill>
              <a:latin typeface="Georgia" pitchFamily="18" charset="0"/>
            </a:endParaRPr>
          </a:p>
        </p:txBody>
      </p:sp>
      <p:sp>
        <p:nvSpPr>
          <p:cNvPr id="4" name="Titolo 3"/>
          <p:cNvSpPr txBox="1">
            <a:spLocks noGrp="1"/>
          </p:cNvSpPr>
          <p:nvPr>
            <p:ph idx="1"/>
          </p:nvPr>
        </p:nvSpPr>
        <p:spPr>
          <a:xfrm>
            <a:off x="457200" y="981075"/>
            <a:ext cx="8229600" cy="4032250"/>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buFont typeface="Arial" pitchFamily="34" charset="0"/>
              <a:buNone/>
              <a:defRPr/>
            </a:pPr>
            <a:endParaRPr lang="it-IT" sz="1800" dirty="0" smtClean="0">
              <a:latin typeface="Georgia" pitchFamily="18" charset="0"/>
            </a:endParaRPr>
          </a:p>
          <a:p>
            <a:pPr fontAlgn="auto">
              <a:spcAft>
                <a:spcPts val="0"/>
              </a:spcAft>
              <a:buFont typeface="Arial" pitchFamily="34" charset="0"/>
              <a:buNone/>
              <a:defRPr/>
            </a:pPr>
            <a:r>
              <a:rPr lang="it-IT" sz="1800" b="1" dirty="0" smtClean="0">
                <a:latin typeface="Georgia" pitchFamily="18" charset="0"/>
              </a:rPr>
              <a:t>Corte Costituzionale, Ordinanza n. 434 16 dicembre 2004 </a:t>
            </a:r>
          </a:p>
          <a:p>
            <a:pPr fontAlgn="auto">
              <a:spcAft>
                <a:spcPts val="0"/>
              </a:spcAft>
              <a:buFont typeface="Arial" pitchFamily="34" charset="0"/>
              <a:buNone/>
              <a:defRPr/>
            </a:pPr>
            <a:r>
              <a:rPr lang="it-IT" sz="1800" dirty="0" smtClean="0">
                <a:latin typeface="Georgia" pitchFamily="18" charset="0"/>
              </a:rPr>
              <a:t>Giudizio di Illegittimità Costituzionale della L. 5 marzo 2001 n. 57 «per violazione degli artt. 2, 3, 32 </a:t>
            </a:r>
            <a:r>
              <a:rPr lang="it-IT" sz="1800" dirty="0" err="1" smtClean="0">
                <a:latin typeface="Georgia" pitchFamily="18" charset="0"/>
              </a:rPr>
              <a:t>Cost</a:t>
            </a:r>
            <a:r>
              <a:rPr lang="it-IT" sz="1800" dirty="0" smtClean="0">
                <a:latin typeface="Georgia" pitchFamily="18" charset="0"/>
              </a:rPr>
              <a:t>.»:</a:t>
            </a:r>
          </a:p>
          <a:p>
            <a:pPr fontAlgn="auto">
              <a:spcAft>
                <a:spcPts val="0"/>
              </a:spcAft>
              <a:buFont typeface="Arial" pitchFamily="34" charset="0"/>
              <a:buNone/>
              <a:defRPr/>
            </a:pPr>
            <a:endParaRPr lang="it-IT" sz="1800" dirty="0">
              <a:latin typeface="Georgia" pitchFamily="18" charset="0"/>
            </a:endParaRPr>
          </a:p>
          <a:p>
            <a:pPr fontAlgn="auto">
              <a:spcAft>
                <a:spcPts val="0"/>
              </a:spcAft>
              <a:buFont typeface="Arial" pitchFamily="34" charset="0"/>
              <a:buNone/>
              <a:defRPr/>
            </a:pPr>
            <a:r>
              <a:rPr lang="it-IT" sz="1800" b="1" i="1" dirty="0" smtClean="0">
                <a:latin typeface="Georgia" pitchFamily="18" charset="0"/>
              </a:rPr>
              <a:t>«l’art</a:t>
            </a:r>
            <a:r>
              <a:rPr lang="it-IT" sz="1800" b="1" i="1" dirty="0">
                <a:latin typeface="Georgia" pitchFamily="18" charset="0"/>
              </a:rPr>
              <a:t>. 5, commi secondo, lettere a) e b), terzo e quarto, impugnato nella parte in cui disciplina la liquidazione delle </a:t>
            </a:r>
            <a:r>
              <a:rPr lang="it-IT" sz="1800" b="1" i="1" dirty="0" smtClean="0">
                <a:latin typeface="Georgia" pitchFamily="18" charset="0"/>
              </a:rPr>
              <a:t>micro permanenti</a:t>
            </a:r>
            <a:r>
              <a:rPr lang="it-IT" sz="1800" b="1" i="1" dirty="0">
                <a:latin typeface="Georgia" pitchFamily="18" charset="0"/>
              </a:rPr>
              <a:t>, </a:t>
            </a:r>
            <a:r>
              <a:rPr lang="it-IT" sz="1800" b="1" i="1" dirty="0">
                <a:solidFill>
                  <a:srgbClr val="C00000"/>
                </a:solidFill>
                <a:latin typeface="Georgia" pitchFamily="18" charset="0"/>
              </a:rPr>
              <a:t>è applicabile soltanto all’ipotesi dell’azione diretta del danneggiato nei confronti dell’assicuratore e non anche nel rapporto tra danneggiato e danneggiante</a:t>
            </a:r>
            <a:r>
              <a:rPr lang="it-IT" sz="1800" b="1" i="1" dirty="0">
                <a:latin typeface="Georgia" pitchFamily="18" charset="0"/>
              </a:rPr>
              <a:t>, che è indipendente dal contratto </a:t>
            </a:r>
            <a:r>
              <a:rPr lang="it-IT" sz="1800" b="1" i="1" dirty="0" smtClean="0">
                <a:latin typeface="Georgia" pitchFamily="18" charset="0"/>
              </a:rPr>
              <a:t>assicurativo»</a:t>
            </a:r>
            <a:endParaRPr lang="it-IT" sz="1800" b="1" i="1" dirty="0">
              <a:latin typeface="Georgia" pitchFamily="18" charset="0"/>
            </a:endParaRPr>
          </a:p>
          <a:p>
            <a:pPr fontAlgn="auto">
              <a:spcAft>
                <a:spcPts val="0"/>
              </a:spcAft>
              <a:buFont typeface="Arial" pitchFamily="34" charset="0"/>
              <a:buNone/>
              <a:defRPr/>
            </a:pPr>
            <a:endParaRPr lang="it-IT" sz="1800" dirty="0">
              <a:latin typeface="Georgia" pitchFamily="18" charset="0"/>
            </a:endParaRPr>
          </a:p>
        </p:txBody>
      </p:sp>
      <p:sp>
        <p:nvSpPr>
          <p:cNvPr id="5" name="Rettangolo 4"/>
          <p:cNvSpPr/>
          <p:nvPr/>
        </p:nvSpPr>
        <p:spPr>
          <a:xfrm>
            <a:off x="107504" y="5157192"/>
            <a:ext cx="8925960" cy="1200329"/>
          </a:xfrm>
          <a:prstGeom prst="rect">
            <a:avLst/>
          </a:prstGeom>
          <a:noFill/>
        </p:spPr>
        <p:txBody>
          <a:bodyPr>
            <a:spAutoFit/>
          </a:bodyPr>
          <a:lstStyle/>
          <a:p>
            <a:pPr algn="ctr" fontAlgn="auto">
              <a:spcBef>
                <a:spcPts val="0"/>
              </a:spcBef>
              <a:spcAft>
                <a:spcPts val="0"/>
              </a:spcAft>
              <a:defRPr/>
            </a:pPr>
            <a:r>
              <a:rPr lang="it-IT" sz="2400" b="1" dirty="0">
                <a:ln w="12700">
                  <a:solidFill>
                    <a:schemeClr val="bg2">
                      <a:lumMod val="25000"/>
                    </a:schemeClr>
                  </a:solidFill>
                  <a:prstDash val="solid"/>
                </a:ln>
                <a:solidFill>
                  <a:srgbClr val="C00000"/>
                </a:solidFill>
                <a:effectLst>
                  <a:outerShdw blurRad="41275" dist="20320" dir="1800000" algn="tl" rotWithShape="0">
                    <a:srgbClr val="000000">
                      <a:alpha val="40000"/>
                    </a:srgbClr>
                  </a:outerShdw>
                </a:effectLst>
                <a:latin typeface="Georgia" pitchFamily="18" charset="0"/>
              </a:rPr>
              <a:t>L’art. 139 C.d.A. non è applicabile in caso di azione </a:t>
            </a:r>
          </a:p>
          <a:p>
            <a:pPr algn="ctr" fontAlgn="auto">
              <a:spcBef>
                <a:spcPts val="0"/>
              </a:spcBef>
              <a:spcAft>
                <a:spcPts val="0"/>
              </a:spcAft>
              <a:defRPr/>
            </a:pPr>
            <a:r>
              <a:rPr lang="it-IT" sz="2400" b="1" dirty="0">
                <a:ln w="12700">
                  <a:solidFill>
                    <a:schemeClr val="bg2">
                      <a:lumMod val="25000"/>
                    </a:schemeClr>
                  </a:solidFill>
                  <a:prstDash val="solid"/>
                </a:ln>
                <a:solidFill>
                  <a:srgbClr val="C00000"/>
                </a:solidFill>
                <a:effectLst>
                  <a:outerShdw blurRad="41275" dist="20320" dir="1800000" algn="tl" rotWithShape="0">
                    <a:srgbClr val="000000">
                      <a:alpha val="40000"/>
                    </a:srgbClr>
                  </a:outerShdw>
                </a:effectLst>
                <a:latin typeface="Georgia" pitchFamily="18" charset="0"/>
              </a:rPr>
              <a:t>nei soli confronti del responsabile civile </a:t>
            </a:r>
          </a:p>
          <a:p>
            <a:pPr algn="ctr" fontAlgn="auto">
              <a:spcBef>
                <a:spcPts val="0"/>
              </a:spcBef>
              <a:spcAft>
                <a:spcPts val="0"/>
              </a:spcAft>
              <a:defRPr/>
            </a:pPr>
            <a:r>
              <a:rPr lang="it-IT" sz="2400" b="1" dirty="0">
                <a:ln w="12700">
                  <a:solidFill>
                    <a:schemeClr val="bg2">
                      <a:lumMod val="25000"/>
                    </a:schemeClr>
                  </a:solidFill>
                  <a:prstDash val="solid"/>
                </a:ln>
                <a:solidFill>
                  <a:srgbClr val="C00000"/>
                </a:solidFill>
                <a:effectLst>
                  <a:outerShdw blurRad="41275" dist="20320" dir="1800000" algn="tl" rotWithShape="0">
                    <a:srgbClr val="000000">
                      <a:alpha val="40000"/>
                    </a:srgbClr>
                  </a:outerShdw>
                </a:effectLst>
                <a:latin typeface="Georgia" pitchFamily="18" charset="0"/>
              </a:rPr>
              <a:t>(art. 2043 c.c.)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80">
                                          <p:stCondLst>
                                            <p:cond delay="0"/>
                                          </p:stCondLst>
                                        </p:cTn>
                                        <p:tgtEl>
                                          <p:spTgt spid="5">
                                            <p:txEl>
                                              <p:pRg st="2" end="2"/>
                                            </p:txEl>
                                          </p:spTgt>
                                        </p:tgtEl>
                                      </p:cBhvr>
                                    </p:animEffect>
                                    <p:anim calcmode="lin" valueType="num">
                                      <p:cBhvr>
                                        <p:cTn id="4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2" end="2"/>
                                            </p:txEl>
                                          </p:spTgt>
                                        </p:tgtEl>
                                      </p:cBhvr>
                                      <p:to x="100000" y="60000"/>
                                    </p:animScale>
                                    <p:animScale>
                                      <p:cBhvr>
                                        <p:cTn id="46" dur="166" decel="50000">
                                          <p:stCondLst>
                                            <p:cond delay="676"/>
                                          </p:stCondLst>
                                        </p:cTn>
                                        <p:tgtEl>
                                          <p:spTgt spid="5">
                                            <p:txEl>
                                              <p:pRg st="2" end="2"/>
                                            </p:txEl>
                                          </p:spTgt>
                                        </p:tgtEl>
                                      </p:cBhvr>
                                      <p:to x="100000" y="100000"/>
                                    </p:animScale>
                                    <p:animScale>
                                      <p:cBhvr>
                                        <p:cTn id="47" dur="26">
                                          <p:stCondLst>
                                            <p:cond delay="1312"/>
                                          </p:stCondLst>
                                        </p:cTn>
                                        <p:tgtEl>
                                          <p:spTgt spid="5">
                                            <p:txEl>
                                              <p:pRg st="2" end="2"/>
                                            </p:txEl>
                                          </p:spTgt>
                                        </p:tgtEl>
                                      </p:cBhvr>
                                      <p:to x="100000" y="80000"/>
                                    </p:animScale>
                                    <p:animScale>
                                      <p:cBhvr>
                                        <p:cTn id="48" dur="166" decel="50000">
                                          <p:stCondLst>
                                            <p:cond delay="1338"/>
                                          </p:stCondLst>
                                        </p:cTn>
                                        <p:tgtEl>
                                          <p:spTgt spid="5">
                                            <p:txEl>
                                              <p:pRg st="2" end="2"/>
                                            </p:txEl>
                                          </p:spTgt>
                                        </p:tgtEl>
                                      </p:cBhvr>
                                      <p:to x="100000" y="100000"/>
                                    </p:animScale>
                                    <p:animScale>
                                      <p:cBhvr>
                                        <p:cTn id="49" dur="26">
                                          <p:stCondLst>
                                            <p:cond delay="1642"/>
                                          </p:stCondLst>
                                        </p:cTn>
                                        <p:tgtEl>
                                          <p:spTgt spid="5">
                                            <p:txEl>
                                              <p:pRg st="2" end="2"/>
                                            </p:txEl>
                                          </p:spTgt>
                                        </p:tgtEl>
                                      </p:cBhvr>
                                      <p:to x="100000" y="90000"/>
                                    </p:animScale>
                                    <p:animScale>
                                      <p:cBhvr>
                                        <p:cTn id="50" dur="166" decel="50000">
                                          <p:stCondLst>
                                            <p:cond delay="1668"/>
                                          </p:stCondLst>
                                        </p:cTn>
                                        <p:tgtEl>
                                          <p:spTgt spid="5">
                                            <p:txEl>
                                              <p:pRg st="2" end="2"/>
                                            </p:txEl>
                                          </p:spTgt>
                                        </p:tgtEl>
                                      </p:cBhvr>
                                      <p:to x="100000" y="100000"/>
                                    </p:animScale>
                                    <p:animScale>
                                      <p:cBhvr>
                                        <p:cTn id="51" dur="26">
                                          <p:stCondLst>
                                            <p:cond delay="1808"/>
                                          </p:stCondLst>
                                        </p:cTn>
                                        <p:tgtEl>
                                          <p:spTgt spid="5">
                                            <p:txEl>
                                              <p:pRg st="2" end="2"/>
                                            </p:txEl>
                                          </p:spTgt>
                                        </p:tgtEl>
                                      </p:cBhvr>
                                      <p:to x="100000" y="95000"/>
                                    </p:animScale>
                                    <p:animScale>
                                      <p:cBhvr>
                                        <p:cTn id="52"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706090"/>
          </a:xfrm>
        </p:spPr>
        <p:txBody>
          <a:bodyPr rtlCol="0">
            <a:noAutofit/>
          </a:bodyPr>
          <a:lstStyle/>
          <a:p>
            <a:pPr fontAlgn="auto">
              <a:spcAft>
                <a:spcPts val="0"/>
              </a:spcAft>
              <a:defRPr/>
            </a:pPr>
            <a:r>
              <a:rPr lang="it-IT" sz="3200" b="1" dirty="0" smtClean="0">
                <a:ln>
                  <a:solidFill>
                    <a:schemeClr val="bg2">
                      <a:lumMod val="25000"/>
                    </a:schemeClr>
                  </a:solidFill>
                </a:ln>
                <a:solidFill>
                  <a:srgbClr val="C00000"/>
                </a:solidFill>
                <a:latin typeface="Georgia" pitchFamily="18" charset="0"/>
              </a:rPr>
              <a:t>La liquidazione del danno </a:t>
            </a:r>
            <a:br>
              <a:rPr lang="it-IT" sz="3200" b="1" dirty="0" smtClean="0">
                <a:ln>
                  <a:solidFill>
                    <a:schemeClr val="bg2">
                      <a:lumMod val="25000"/>
                    </a:schemeClr>
                  </a:solidFill>
                </a:ln>
                <a:solidFill>
                  <a:srgbClr val="C00000"/>
                </a:solidFill>
                <a:latin typeface="Georgia" pitchFamily="18" charset="0"/>
              </a:rPr>
            </a:br>
            <a:r>
              <a:rPr lang="it-IT" sz="3200" b="1" dirty="0" smtClean="0">
                <a:ln>
                  <a:solidFill>
                    <a:schemeClr val="bg2">
                      <a:lumMod val="25000"/>
                    </a:schemeClr>
                  </a:solidFill>
                </a:ln>
                <a:solidFill>
                  <a:srgbClr val="C00000"/>
                </a:solidFill>
                <a:latin typeface="Georgia" pitchFamily="18" charset="0"/>
              </a:rPr>
              <a:t>in azione non diretta </a:t>
            </a:r>
            <a:endParaRPr lang="it-IT" sz="3200" b="1" dirty="0">
              <a:ln>
                <a:solidFill>
                  <a:schemeClr val="bg2">
                    <a:lumMod val="25000"/>
                  </a:schemeClr>
                </a:solidFill>
              </a:ln>
              <a:solidFill>
                <a:srgbClr val="C00000"/>
              </a:solidFill>
              <a:latin typeface="Georgia" pitchFamily="18" charset="0"/>
            </a:endParaRPr>
          </a:p>
        </p:txBody>
      </p:sp>
      <p:sp>
        <p:nvSpPr>
          <p:cNvPr id="3" name="Segnaposto contenuto 2"/>
          <p:cNvSpPr>
            <a:spLocks noGrp="1"/>
          </p:cNvSpPr>
          <p:nvPr>
            <p:ph idx="1"/>
          </p:nvPr>
        </p:nvSpPr>
        <p:spPr>
          <a:xfrm>
            <a:off x="457200" y="1268413"/>
            <a:ext cx="8229600" cy="4857750"/>
          </a:xfrm>
        </p:spPr>
        <p:txBody>
          <a:bodyPr rtlCol="0">
            <a:normAutofit fontScale="92500" lnSpcReduction="10000"/>
          </a:bodyPr>
          <a:lstStyle/>
          <a:p>
            <a:pPr marL="0" indent="0" fontAlgn="auto">
              <a:spcAft>
                <a:spcPts val="0"/>
              </a:spcAft>
              <a:buFont typeface="Arial" pitchFamily="34" charset="0"/>
              <a:buNone/>
              <a:defRPr/>
            </a:pPr>
            <a:endParaRPr lang="it-IT" sz="1400" dirty="0" smtClean="0"/>
          </a:p>
          <a:p>
            <a:pPr marL="0" indent="0" algn="just" fontAlgn="auto">
              <a:spcAft>
                <a:spcPts val="0"/>
              </a:spcAft>
              <a:buFont typeface="Arial" pitchFamily="34" charset="0"/>
              <a:buNone/>
              <a:defRPr/>
            </a:pPr>
            <a:r>
              <a:rPr lang="it-IT" sz="1600" b="1" dirty="0" err="1" smtClean="0">
                <a:latin typeface="Georgia" pitchFamily="18" charset="0"/>
              </a:rPr>
              <a:t>Cass</a:t>
            </a:r>
            <a:r>
              <a:rPr lang="it-IT" sz="1600" b="1" dirty="0" smtClean="0">
                <a:latin typeface="Georgia" pitchFamily="18" charset="0"/>
              </a:rPr>
              <a:t>. </a:t>
            </a:r>
            <a:r>
              <a:rPr lang="it-IT" sz="1600" b="1" dirty="0" err="1" smtClean="0">
                <a:latin typeface="Georgia" pitchFamily="18" charset="0"/>
              </a:rPr>
              <a:t>Civ</a:t>
            </a:r>
            <a:r>
              <a:rPr lang="it-IT" sz="1600" b="1" dirty="0" smtClean="0">
                <a:latin typeface="Georgia" pitchFamily="18" charset="0"/>
              </a:rPr>
              <a:t>. 7 giugno 2011 n. 12.408 </a:t>
            </a:r>
            <a:r>
              <a:rPr lang="it-IT" sz="1600" dirty="0" smtClean="0">
                <a:latin typeface="Georgia" pitchFamily="18" charset="0"/>
              </a:rPr>
              <a:t>Equità</a:t>
            </a:r>
            <a:r>
              <a:rPr lang="it-IT" sz="1600" dirty="0">
                <a:latin typeface="Georgia" pitchFamily="18" charset="0"/>
              </a:rPr>
              <a:t>, in definitiva, non vuol dirà soltanto "regola del caso concreto", ma anche "parità di trattamento". Se, dunque, in casi uguali non è realizzata la parità di trattamento, neppure può dirsi </a:t>
            </a:r>
            <a:r>
              <a:rPr lang="it-IT" sz="1600" dirty="0" smtClean="0">
                <a:latin typeface="Georgia" pitchFamily="18" charset="0"/>
              </a:rPr>
              <a:t>correttamente </a:t>
            </a:r>
            <a:r>
              <a:rPr lang="it-IT" sz="1600" dirty="0">
                <a:latin typeface="Georgia" pitchFamily="18" charset="0"/>
              </a:rPr>
              <a:t>attuata l'equità, essendo la disuguaglianza chiaro sintomo della </a:t>
            </a:r>
            <a:r>
              <a:rPr lang="it-IT" sz="1600" dirty="0" err="1" smtClean="0">
                <a:latin typeface="Georgia" pitchFamily="18" charset="0"/>
              </a:rPr>
              <a:t>inappropriatezza</a:t>
            </a:r>
            <a:r>
              <a:rPr lang="it-IT" sz="1600" dirty="0" smtClean="0">
                <a:latin typeface="Georgia" pitchFamily="18" charset="0"/>
              </a:rPr>
              <a:t> </a:t>
            </a:r>
            <a:r>
              <a:rPr lang="it-IT" sz="1600" dirty="0">
                <a:latin typeface="Georgia" pitchFamily="18" charset="0"/>
              </a:rPr>
              <a:t>della regola applicata</a:t>
            </a:r>
            <a:r>
              <a:rPr lang="it-IT" sz="1600" dirty="0" smtClean="0">
                <a:latin typeface="Georgia" pitchFamily="18" charset="0"/>
              </a:rPr>
              <a:t>.</a:t>
            </a:r>
          </a:p>
          <a:p>
            <a:pPr marL="0" indent="0" algn="ctr" fontAlgn="auto">
              <a:spcAft>
                <a:spcPts val="0"/>
              </a:spcAft>
              <a:buFont typeface="Arial" pitchFamily="34" charset="0"/>
              <a:buNone/>
              <a:defRPr/>
            </a:pPr>
            <a:r>
              <a:rPr lang="it-IT" sz="1600" dirty="0" smtClean="0">
                <a:latin typeface="Georgia" pitchFamily="18" charset="0"/>
              </a:rPr>
              <a:t>(…)</a:t>
            </a:r>
          </a:p>
          <a:p>
            <a:pPr marL="0" indent="0" algn="just" fontAlgn="auto">
              <a:spcAft>
                <a:spcPts val="0"/>
              </a:spcAft>
              <a:buFont typeface="Arial" pitchFamily="34" charset="0"/>
              <a:buNone/>
              <a:defRPr/>
            </a:pPr>
            <a:r>
              <a:rPr lang="it-IT" sz="1600" dirty="0" smtClean="0">
                <a:latin typeface="Georgia" pitchFamily="18" charset="0"/>
              </a:rPr>
              <a:t>Per </a:t>
            </a:r>
            <a:r>
              <a:rPr lang="it-IT" sz="1600" dirty="0">
                <a:latin typeface="Georgia" pitchFamily="18" charset="0"/>
              </a:rPr>
              <a:t>i postumi di lieve entità non connessi alla circolazione varranno dunque i criteri di cui al paragrafo successivo, indipendentemente dalla gravità dei postumi (inferiori o superiori al 9%), e non quelli posti dall'art. 139 del codice delle assicurazioni.</a:t>
            </a:r>
          </a:p>
          <a:p>
            <a:pPr marL="0" indent="0" algn="ctr" fontAlgn="auto">
              <a:spcAft>
                <a:spcPts val="0"/>
              </a:spcAft>
              <a:buFont typeface="Arial" pitchFamily="34" charset="0"/>
              <a:buNone/>
              <a:defRPr/>
            </a:pPr>
            <a:r>
              <a:rPr lang="it-IT" sz="1600" dirty="0" smtClean="0">
                <a:latin typeface="Georgia" pitchFamily="18" charset="0"/>
              </a:rPr>
              <a:t>(…)</a:t>
            </a:r>
          </a:p>
          <a:p>
            <a:pPr marL="0" indent="0" algn="just" fontAlgn="auto">
              <a:spcAft>
                <a:spcPts val="0"/>
              </a:spcAft>
              <a:buFont typeface="Arial" pitchFamily="34" charset="0"/>
              <a:buNone/>
              <a:defRPr/>
            </a:pPr>
            <a:r>
              <a:rPr lang="it-IT" sz="1600" dirty="0" smtClean="0">
                <a:latin typeface="Georgia" pitchFamily="18" charset="0"/>
              </a:rPr>
              <a:t>Essi [i criteri delle tabelle del Tribunale di Milano] costituiranno </a:t>
            </a:r>
            <a:r>
              <a:rPr lang="it-IT" sz="1600" dirty="0">
                <a:latin typeface="Georgia" pitchFamily="18" charset="0"/>
              </a:rPr>
              <a:t>d'ora innanzi, per la giurisprudenza di questa Corte, il valore da ritenersi "equo", e cioè quello in grado di garantite la parità di trattamento e da applicare in tutti i casi in cui la fattispecie concreta non preganti circostanze idonee ad aumentarne o ridurne l'entità</a:t>
            </a:r>
            <a:r>
              <a:rPr lang="it-IT" sz="1600" dirty="0" smtClean="0">
                <a:latin typeface="Georgia" pitchFamily="18" charset="0"/>
              </a:rPr>
              <a:t>.</a:t>
            </a:r>
          </a:p>
          <a:p>
            <a:pPr marL="0" indent="0" algn="ctr" fontAlgn="auto">
              <a:spcAft>
                <a:spcPts val="0"/>
              </a:spcAft>
              <a:buFont typeface="Arial" pitchFamily="34" charset="0"/>
              <a:buNone/>
              <a:defRPr/>
            </a:pPr>
            <a:r>
              <a:rPr lang="it-IT" sz="1600" dirty="0" smtClean="0">
                <a:latin typeface="Georgia" pitchFamily="18" charset="0"/>
              </a:rPr>
              <a:t>(...)</a:t>
            </a:r>
            <a:endParaRPr lang="it-IT" sz="1600" dirty="0">
              <a:latin typeface="Georgia" pitchFamily="18" charset="0"/>
            </a:endParaRPr>
          </a:p>
          <a:p>
            <a:pPr marL="0" indent="0" algn="just" fontAlgn="auto">
              <a:spcAft>
                <a:spcPts val="0"/>
              </a:spcAft>
              <a:buFont typeface="Arial" pitchFamily="34" charset="0"/>
              <a:buNone/>
              <a:defRPr/>
            </a:pPr>
            <a:r>
              <a:rPr lang="it-IT" sz="1600" b="1" dirty="0" smtClean="0">
                <a:latin typeface="Georgia" pitchFamily="18" charset="0"/>
              </a:rPr>
              <a:t>Tabelle Tribunale di Bologna 2011 – </a:t>
            </a:r>
            <a:r>
              <a:rPr lang="it-IT" sz="1600" dirty="0" smtClean="0">
                <a:latin typeface="Georgia" pitchFamily="18" charset="0"/>
              </a:rPr>
              <a:t>Note operative </a:t>
            </a:r>
            <a:r>
              <a:rPr lang="it-IT" sz="1600" dirty="0">
                <a:latin typeface="Georgia" pitchFamily="18" charset="0"/>
              </a:rPr>
              <a:t>le tabelle di legge di cui all’art. 139 Codice Assicurazioni Private </a:t>
            </a:r>
            <a:r>
              <a:rPr lang="it-IT" sz="1600" dirty="0" smtClean="0">
                <a:latin typeface="Georgia" pitchFamily="18" charset="0"/>
              </a:rPr>
              <a:t>sono utilizzate </a:t>
            </a:r>
            <a:r>
              <a:rPr lang="it-IT" sz="1600" dirty="0">
                <a:latin typeface="Georgia" pitchFamily="18" charset="0"/>
              </a:rPr>
              <a:t>solamente qualora le </a:t>
            </a:r>
            <a:r>
              <a:rPr lang="it-IT" sz="1600" dirty="0" smtClean="0">
                <a:latin typeface="Georgia" pitchFamily="18" charset="0"/>
              </a:rPr>
              <a:t>micro permanenti </a:t>
            </a:r>
            <a:r>
              <a:rPr lang="it-IT" sz="1600" dirty="0">
                <a:latin typeface="Georgia" pitchFamily="18" charset="0"/>
              </a:rPr>
              <a:t>siano conseguenza di un </a:t>
            </a:r>
            <a:r>
              <a:rPr lang="it-IT" sz="1600" dirty="0" smtClean="0">
                <a:latin typeface="Georgia" pitchFamily="18" charset="0"/>
              </a:rPr>
              <a:t>incidente stradale </a:t>
            </a:r>
            <a:r>
              <a:rPr lang="it-IT" sz="1600" dirty="0">
                <a:latin typeface="Georgia" pitchFamily="18" charset="0"/>
              </a:rPr>
              <a:t>successivo alla data del 4 aprile 2001; infatti la non estensione della </a:t>
            </a:r>
            <a:r>
              <a:rPr lang="it-IT" sz="1600" dirty="0" smtClean="0">
                <a:latin typeface="Georgia" pitchFamily="18" charset="0"/>
              </a:rPr>
              <a:t>loro applicazione </a:t>
            </a:r>
            <a:r>
              <a:rPr lang="it-IT" sz="1600" dirty="0">
                <a:latin typeface="Georgia" pitchFamily="18" charset="0"/>
              </a:rPr>
              <a:t>anche alle altre </a:t>
            </a:r>
            <a:r>
              <a:rPr lang="it-IT" sz="1600" dirty="0" err="1">
                <a:latin typeface="Georgia" pitchFamily="18" charset="0"/>
              </a:rPr>
              <a:t>micropermanenti</a:t>
            </a:r>
            <a:r>
              <a:rPr lang="it-IT" sz="1600" dirty="0">
                <a:latin typeface="Georgia" pitchFamily="18" charset="0"/>
              </a:rPr>
              <a:t> trova giustificazione nel fatto </a:t>
            </a:r>
            <a:r>
              <a:rPr lang="it-IT" sz="1600" dirty="0" smtClean="0">
                <a:latin typeface="Georgia" pitchFamily="18" charset="0"/>
              </a:rPr>
              <a:t>che l’esigenza </a:t>
            </a:r>
            <a:r>
              <a:rPr lang="it-IT" sz="1600" dirty="0">
                <a:latin typeface="Georgia" pitchFamily="18" charset="0"/>
              </a:rPr>
              <a:t>di personalizzazione fatta propria dalle sentenze delle Sezioni Unite </a:t>
            </a:r>
            <a:r>
              <a:rPr lang="it-IT" sz="1600" dirty="0" smtClean="0">
                <a:latin typeface="Georgia" pitchFamily="18" charset="0"/>
              </a:rPr>
              <a:t>del novembre </a:t>
            </a:r>
            <a:r>
              <a:rPr lang="it-IT" sz="1600" dirty="0">
                <a:latin typeface="Georgia" pitchFamily="18" charset="0"/>
              </a:rPr>
              <a:t>2008 può essere meglio perseguita facendo riferimento al sistema </a:t>
            </a:r>
            <a:r>
              <a:rPr lang="it-IT" sz="1600" dirty="0" smtClean="0">
                <a:latin typeface="Georgia" pitchFamily="18" charset="0"/>
              </a:rPr>
              <a:t>sopra illustrato</a:t>
            </a:r>
            <a:r>
              <a:rPr lang="it-IT" sz="1600" dirty="0">
                <a:latin typeface="Georgia" pitchFamily="18" charset="0"/>
              </a:rPr>
              <a:t>.</a:t>
            </a:r>
          </a:p>
          <a:p>
            <a:pPr marL="0" indent="0" fontAlgn="auto">
              <a:spcAft>
                <a:spcPts val="0"/>
              </a:spcAft>
              <a:buFont typeface="Arial" pitchFamily="34" charset="0"/>
              <a:buNone/>
              <a:defRPr/>
            </a:pPr>
            <a:endParaRPr lang="it-IT" sz="1400" dirty="0">
              <a:latin typeface="Georgia" pitchFamily="18" charset="0"/>
            </a:endParaRPr>
          </a:p>
          <a:p>
            <a:pPr marL="0" indent="0" fontAlgn="auto">
              <a:spcAft>
                <a:spcPts val="0"/>
              </a:spcAft>
              <a:buFont typeface="Arial" pitchFamily="34" charset="0"/>
              <a:buNone/>
              <a:defRPr/>
            </a:pPr>
            <a:endParaRPr lang="it-IT" dirty="0" smtClean="0"/>
          </a:p>
          <a:p>
            <a:pPr marL="0" indent="0" fontAlgn="auto">
              <a:spcAft>
                <a:spcPts val="0"/>
              </a:spcAft>
              <a:buFont typeface="Arial" pitchFamily="34" charset="0"/>
              <a:buNone/>
              <a:defRPr/>
            </a:pPr>
            <a:endParaRPr lang="it-IT" dirty="0"/>
          </a:p>
          <a:p>
            <a:pPr marL="0" indent="0" fontAlgn="auto">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Autofit/>
          </a:bodyPr>
          <a:lstStyle/>
          <a:p>
            <a:pPr fontAlgn="auto">
              <a:spcAft>
                <a:spcPts val="0"/>
              </a:spcAft>
              <a:defRPr/>
            </a:pPr>
            <a:r>
              <a:rPr lang="it-IT" sz="3200" b="1" dirty="0" smtClean="0">
                <a:ln>
                  <a:solidFill>
                    <a:schemeClr val="bg2">
                      <a:lumMod val="25000"/>
                    </a:schemeClr>
                  </a:solidFill>
                </a:ln>
                <a:solidFill>
                  <a:srgbClr val="C00000"/>
                </a:solidFill>
                <a:latin typeface="Georgia" pitchFamily="18" charset="0"/>
              </a:rPr>
              <a:t>Limiti giurisdizionali:</a:t>
            </a:r>
            <a:br>
              <a:rPr lang="it-IT" sz="3200" b="1" dirty="0" smtClean="0">
                <a:ln>
                  <a:solidFill>
                    <a:schemeClr val="bg2">
                      <a:lumMod val="25000"/>
                    </a:schemeClr>
                  </a:solidFill>
                </a:ln>
                <a:solidFill>
                  <a:srgbClr val="C00000"/>
                </a:solidFill>
                <a:latin typeface="Georgia" pitchFamily="18" charset="0"/>
              </a:rPr>
            </a:br>
            <a:r>
              <a:rPr lang="it-IT" sz="3200" b="1" dirty="0" smtClean="0">
                <a:ln>
                  <a:solidFill>
                    <a:schemeClr val="bg2">
                      <a:lumMod val="25000"/>
                    </a:schemeClr>
                  </a:solidFill>
                </a:ln>
                <a:solidFill>
                  <a:srgbClr val="C00000"/>
                </a:solidFill>
                <a:latin typeface="Georgia" pitchFamily="18" charset="0"/>
              </a:rPr>
              <a:t>Processo Penale</a:t>
            </a:r>
            <a:br>
              <a:rPr lang="it-IT" sz="3200" b="1" dirty="0" smtClean="0">
                <a:ln>
                  <a:solidFill>
                    <a:schemeClr val="bg2">
                      <a:lumMod val="25000"/>
                    </a:schemeClr>
                  </a:solidFill>
                </a:ln>
                <a:solidFill>
                  <a:srgbClr val="C00000"/>
                </a:solidFill>
                <a:latin typeface="Georgia" pitchFamily="18" charset="0"/>
              </a:rPr>
            </a:br>
            <a:endParaRPr lang="it-IT" sz="3200" b="1" dirty="0">
              <a:ln>
                <a:solidFill>
                  <a:schemeClr val="bg2">
                    <a:lumMod val="25000"/>
                  </a:schemeClr>
                </a:solidFill>
              </a:ln>
              <a:solidFill>
                <a:srgbClr val="C00000"/>
              </a:solidFill>
              <a:latin typeface="Georgia" pitchFamily="18" charset="0"/>
            </a:endParaRPr>
          </a:p>
        </p:txBody>
      </p:sp>
      <p:sp>
        <p:nvSpPr>
          <p:cNvPr id="5" name="Titolo 3"/>
          <p:cNvSpPr txBox="1">
            <a:spLocks noGrp="1"/>
          </p:cNvSpPr>
          <p:nvPr>
            <p:ph idx="1"/>
          </p:nvPr>
        </p:nvSpPr>
        <p:spPr>
          <a:xfrm>
            <a:off x="107950" y="2492375"/>
            <a:ext cx="8928100" cy="2265363"/>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fontScale="975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fontAlgn="auto">
              <a:spcAft>
                <a:spcPts val="0"/>
              </a:spcAft>
              <a:defRPr/>
            </a:pPr>
            <a:r>
              <a:rPr lang="it-IT" sz="1600" b="1" dirty="0">
                <a:latin typeface="Georgia" pitchFamily="18" charset="0"/>
              </a:rPr>
              <a:t>Art. </a:t>
            </a:r>
            <a:r>
              <a:rPr lang="it-IT" sz="1600" b="1" smtClean="0">
                <a:latin typeface="Georgia" pitchFamily="18" charset="0"/>
              </a:rPr>
              <a:t>538 </a:t>
            </a:r>
            <a:r>
              <a:rPr lang="it-IT" sz="1600" b="1" smtClean="0">
                <a:latin typeface="Georgia" pitchFamily="18" charset="0"/>
              </a:rPr>
              <a:t>c.p.p. </a:t>
            </a:r>
            <a:r>
              <a:rPr lang="it-IT" sz="1600" b="1" dirty="0" smtClean="0">
                <a:latin typeface="Georgia" pitchFamily="18" charset="0"/>
              </a:rPr>
              <a:t>Condanna </a:t>
            </a:r>
            <a:r>
              <a:rPr lang="it-IT" sz="1600" b="1" dirty="0">
                <a:latin typeface="Georgia" pitchFamily="18" charset="0"/>
              </a:rPr>
              <a:t>per la responsabilità civile. </a:t>
            </a:r>
            <a:endParaRPr lang="it-IT" sz="1600" dirty="0">
              <a:latin typeface="Georgia" pitchFamily="18" charset="0"/>
            </a:endParaRPr>
          </a:p>
          <a:p>
            <a:pPr algn="just" fontAlgn="auto">
              <a:spcAft>
                <a:spcPts val="0"/>
              </a:spcAft>
              <a:defRPr/>
            </a:pPr>
            <a:r>
              <a:rPr lang="it-IT" sz="1600" dirty="0">
                <a:latin typeface="Georgia" pitchFamily="18" charset="0"/>
              </a:rPr>
              <a:t>1. Quando pronuncia sentenza di condanna, il giudice decide sulla domanda per le restituzioni e il risarcimento del danno, proposta a norma degli articoli 74 e seguenti.</a:t>
            </a:r>
          </a:p>
          <a:p>
            <a:pPr algn="just" fontAlgn="auto">
              <a:spcAft>
                <a:spcPts val="0"/>
              </a:spcAft>
              <a:defRPr/>
            </a:pPr>
            <a:r>
              <a:rPr lang="it-IT" sz="1600" dirty="0">
                <a:latin typeface="Georgia" pitchFamily="18" charset="0"/>
              </a:rPr>
              <a:t>2. Se pronuncia condanna dell'imputato al risarcimento del danno, il giudice provvede altresì alla liquidazione, salvo che sia prevista la competenza di altro giudice.</a:t>
            </a:r>
          </a:p>
          <a:p>
            <a:pPr algn="just" fontAlgn="auto">
              <a:spcAft>
                <a:spcPts val="0"/>
              </a:spcAft>
              <a:defRPr/>
            </a:pPr>
            <a:r>
              <a:rPr lang="it-IT" sz="1600" dirty="0">
                <a:latin typeface="Georgia" pitchFamily="18" charset="0"/>
              </a:rPr>
              <a:t>3. Se il responsabile civile è stato citato o è intervenuto nel giudizio, la condanna alle restituzioni e al risarcimento del danno è pronunciata anche contro di lui in solido, quando è riconosciuta la sua responsabilità.</a:t>
            </a:r>
          </a:p>
        </p:txBody>
      </p:sp>
      <p:sp>
        <p:nvSpPr>
          <p:cNvPr id="6" name="Rettangolo 5"/>
          <p:cNvSpPr/>
          <p:nvPr/>
        </p:nvSpPr>
        <p:spPr>
          <a:xfrm>
            <a:off x="251520" y="5157192"/>
            <a:ext cx="8640960" cy="1815882"/>
          </a:xfrm>
          <a:prstGeom prst="rect">
            <a:avLst/>
          </a:prstGeom>
        </p:spPr>
        <p:txBody>
          <a:bodyPr>
            <a:spAutoFit/>
          </a:bodyPr>
          <a:lstStyle/>
          <a:p>
            <a:pPr algn="just" fontAlgn="auto">
              <a:spcBef>
                <a:spcPts val="0"/>
              </a:spcBef>
              <a:spcAft>
                <a:spcPts val="0"/>
              </a:spcAft>
              <a:defRPr/>
            </a:pPr>
            <a:r>
              <a:rPr lang="it-IT" sz="1600" b="1" dirty="0">
                <a:ln>
                  <a:solidFill>
                    <a:schemeClr val="bg2">
                      <a:lumMod val="25000"/>
                    </a:schemeClr>
                  </a:solidFill>
                </a:ln>
                <a:solidFill>
                  <a:srgbClr val="C00000"/>
                </a:solidFill>
                <a:latin typeface="Georgia" pitchFamily="18" charset="0"/>
              </a:rPr>
              <a:t>Art. 144 </a:t>
            </a:r>
            <a:r>
              <a:rPr lang="it-IT" sz="1600" b="1" dirty="0" err="1">
                <a:ln>
                  <a:solidFill>
                    <a:schemeClr val="bg2">
                      <a:lumMod val="25000"/>
                    </a:schemeClr>
                  </a:solidFill>
                </a:ln>
                <a:solidFill>
                  <a:srgbClr val="C00000"/>
                </a:solidFill>
                <a:latin typeface="Georgia" pitchFamily="18" charset="0"/>
              </a:rPr>
              <a:t>c.d.a.</a:t>
            </a:r>
            <a:r>
              <a:rPr lang="it-IT" sz="1600" b="1" dirty="0">
                <a:ln>
                  <a:solidFill>
                    <a:schemeClr val="bg2">
                      <a:lumMod val="25000"/>
                    </a:schemeClr>
                  </a:solidFill>
                </a:ln>
                <a:solidFill>
                  <a:srgbClr val="C00000"/>
                </a:solidFill>
                <a:latin typeface="Georgia" pitchFamily="18" charset="0"/>
              </a:rPr>
              <a:t> (Azione diretta del danneggiato) 1. Il danneggiato per sinistro causato dalla circolazione di un veicolo o di un natante, per i quali vi è obbligo di assicurazione, ha azione diretta per il risarcimento del danno nei confronti dell’impresa di assicurazione del responsabile civile, entro i limiti delle somme per le quali è stata stipulata l'assicurazione. </a:t>
            </a:r>
            <a:r>
              <a:rPr lang="it-IT" sz="1600" b="1" i="1" dirty="0">
                <a:ln>
                  <a:solidFill>
                    <a:schemeClr val="bg2">
                      <a:lumMod val="25000"/>
                    </a:schemeClr>
                  </a:solidFill>
                </a:ln>
                <a:solidFill>
                  <a:srgbClr val="C00000"/>
                </a:solidFill>
                <a:latin typeface="Georgia" pitchFamily="18" charset="0"/>
              </a:rPr>
              <a:t>(omissis)</a:t>
            </a:r>
          </a:p>
          <a:p>
            <a:pPr algn="just" fontAlgn="auto">
              <a:spcBef>
                <a:spcPts val="0"/>
              </a:spcBef>
              <a:spcAft>
                <a:spcPts val="0"/>
              </a:spcAft>
              <a:defRPr/>
            </a:pPr>
            <a:r>
              <a:rPr lang="it-IT" sz="1600" dirty="0">
                <a:latin typeface="Georgia" pitchFamily="18" charset="0"/>
              </a:rPr>
              <a:t/>
            </a:r>
            <a:br>
              <a:rPr lang="it-IT" sz="1600" dirty="0">
                <a:latin typeface="Georgia" pitchFamily="18" charset="0"/>
              </a:rPr>
            </a:br>
            <a:endParaRPr lang="it-IT" sz="1600" dirty="0">
              <a:latin typeface="Georgia" pitchFamily="18" charset="0"/>
            </a:endParaRPr>
          </a:p>
        </p:txBody>
      </p:sp>
      <p:sp>
        <p:nvSpPr>
          <p:cNvPr id="7" name="Titolo 3"/>
          <p:cNvSpPr txBox="1">
            <a:spLocks/>
          </p:cNvSpPr>
          <p:nvPr/>
        </p:nvSpPr>
        <p:spPr>
          <a:xfrm>
            <a:off x="73025" y="1196975"/>
            <a:ext cx="8928100" cy="1152525"/>
          </a:xfrm>
          <a:prstGeom prst="roundRect">
            <a:avLst/>
          </a:prstGeom>
        </p:spPr>
        <p:style>
          <a:lnRef idx="2">
            <a:schemeClr val="dk1"/>
          </a:lnRef>
          <a:fillRef idx="1">
            <a:schemeClr val="lt1"/>
          </a:fillRef>
          <a:effectRef idx="0">
            <a:schemeClr val="dk1"/>
          </a:effectRef>
          <a:fontRef idx="minor">
            <a:schemeClr val="dk1"/>
          </a:fontRef>
        </p:style>
        <p:txBody>
          <a:bodyPr anchor="ctr">
            <a:normAutofit fontScale="97500" lnSpcReduction="100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fontAlgn="auto">
              <a:spcAft>
                <a:spcPts val="0"/>
              </a:spcAft>
              <a:defRPr/>
            </a:pPr>
            <a:r>
              <a:rPr lang="it-IT" sz="1600" b="1" dirty="0" smtClean="0">
                <a:latin typeface="Georgia" pitchFamily="18" charset="0"/>
              </a:rPr>
              <a:t>Art</a:t>
            </a:r>
            <a:r>
              <a:rPr lang="it-IT" sz="1600" b="1" dirty="0">
                <a:latin typeface="Georgia" pitchFamily="18" charset="0"/>
              </a:rPr>
              <a:t>. </a:t>
            </a:r>
            <a:r>
              <a:rPr lang="it-IT" sz="1600" b="1" dirty="0" smtClean="0">
                <a:latin typeface="Georgia" pitchFamily="18" charset="0"/>
              </a:rPr>
              <a:t>83 </a:t>
            </a:r>
            <a:r>
              <a:rPr lang="it-IT" sz="1600" b="1" dirty="0" smtClean="0">
                <a:latin typeface="Georgia" pitchFamily="18" charset="0"/>
              </a:rPr>
              <a:t>c.p.p. </a:t>
            </a:r>
            <a:r>
              <a:rPr lang="it-IT" sz="1600" b="1" dirty="0" smtClean="0">
                <a:latin typeface="Georgia" pitchFamily="18" charset="0"/>
              </a:rPr>
              <a:t>Citazione </a:t>
            </a:r>
            <a:r>
              <a:rPr lang="it-IT" sz="1600" b="1" dirty="0">
                <a:latin typeface="Georgia" pitchFamily="18" charset="0"/>
              </a:rPr>
              <a:t>del responsabile </a:t>
            </a:r>
            <a:r>
              <a:rPr lang="it-IT" sz="1600" b="1" dirty="0" smtClean="0">
                <a:latin typeface="Georgia" pitchFamily="18" charset="0"/>
              </a:rPr>
              <a:t>civile.</a:t>
            </a:r>
            <a:r>
              <a:rPr lang="it-IT" sz="1600" dirty="0" smtClean="0">
                <a:latin typeface="Georgia" pitchFamily="18" charset="0"/>
              </a:rPr>
              <a:t> 1. Il </a:t>
            </a:r>
            <a:r>
              <a:rPr lang="it-IT" sz="1600" dirty="0">
                <a:latin typeface="Georgia" pitchFamily="18" charset="0"/>
              </a:rPr>
              <a:t>responsabile </a:t>
            </a:r>
            <a:r>
              <a:rPr lang="it-IT" sz="1600" dirty="0" smtClean="0">
                <a:latin typeface="Georgia" pitchFamily="18" charset="0"/>
              </a:rPr>
              <a:t>civile per </a:t>
            </a:r>
            <a:r>
              <a:rPr lang="it-IT" sz="1600" dirty="0">
                <a:latin typeface="Georgia" pitchFamily="18" charset="0"/>
              </a:rPr>
              <a:t>il </a:t>
            </a:r>
            <a:r>
              <a:rPr lang="it-IT" sz="1600" dirty="0" smtClean="0">
                <a:latin typeface="Georgia" pitchFamily="18" charset="0"/>
              </a:rPr>
              <a:t>fatto dell'imputato </a:t>
            </a:r>
            <a:r>
              <a:rPr lang="it-IT" sz="1600" dirty="0">
                <a:latin typeface="Georgia" pitchFamily="18" charset="0"/>
              </a:rPr>
              <a:t>può essere citato nel processo penale a </a:t>
            </a:r>
            <a:r>
              <a:rPr lang="it-IT" sz="1600" dirty="0" smtClean="0">
                <a:latin typeface="Georgia" pitchFamily="18" charset="0"/>
              </a:rPr>
              <a:t>richiesta della </a:t>
            </a:r>
            <a:r>
              <a:rPr lang="it-IT" sz="1600" dirty="0">
                <a:latin typeface="Georgia" pitchFamily="18" charset="0"/>
              </a:rPr>
              <a:t>parte civile e, nel caso previsto dall'articolo 77, comma 4, </a:t>
            </a:r>
            <a:r>
              <a:rPr lang="it-IT" sz="1600" dirty="0" smtClean="0">
                <a:latin typeface="Georgia" pitchFamily="18" charset="0"/>
              </a:rPr>
              <a:t>a richiesta </a:t>
            </a:r>
            <a:r>
              <a:rPr lang="it-IT" sz="1600" dirty="0">
                <a:latin typeface="Georgia" pitchFamily="18" charset="0"/>
              </a:rPr>
              <a:t>del pubblico ministero</a:t>
            </a:r>
            <a:r>
              <a:rPr lang="it-IT" sz="1600" dirty="0" smtClean="0">
                <a:latin typeface="Georgia" pitchFamily="18" charset="0"/>
              </a:rPr>
              <a:t>. (…) 3</a:t>
            </a:r>
            <a:r>
              <a:rPr lang="it-IT" sz="1600" dirty="0">
                <a:latin typeface="Georgia" pitchFamily="18" charset="0"/>
              </a:rPr>
              <a:t>. La citazione è ordinata con decreto dal giudice che procede. </a:t>
            </a:r>
            <a:r>
              <a:rPr lang="it-IT" sz="1600" dirty="0" smtClean="0">
                <a:latin typeface="Georgia" pitchFamily="18" charset="0"/>
              </a:rPr>
              <a:t>(…)</a:t>
            </a:r>
            <a:endParaRPr lang="it-IT" sz="16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Autofit/>
          </a:bodyPr>
          <a:lstStyle/>
          <a:p>
            <a:pPr fontAlgn="auto">
              <a:spcAft>
                <a:spcPts val="0"/>
              </a:spcAft>
              <a:defRPr/>
            </a:pPr>
            <a:r>
              <a:rPr lang="it-IT" sz="4800" b="1" dirty="0" smtClean="0">
                <a:ln>
                  <a:solidFill>
                    <a:schemeClr val="bg2">
                      <a:lumMod val="25000"/>
                    </a:schemeClr>
                  </a:solidFill>
                </a:ln>
                <a:solidFill>
                  <a:srgbClr val="C00000"/>
                </a:solidFill>
                <a:latin typeface="Georgia" pitchFamily="18" charset="0"/>
              </a:rPr>
              <a:t> I</a:t>
            </a:r>
            <a:r>
              <a:rPr lang="it-IT" sz="4800" b="1" dirty="0">
                <a:solidFill>
                  <a:srgbClr val="C00000"/>
                </a:solidFill>
                <a:latin typeface="Georgia" pitchFamily="18" charset="0"/>
              </a:rPr>
              <a:t/>
            </a:r>
            <a:br>
              <a:rPr lang="it-IT" sz="4800" b="1" dirty="0">
                <a:solidFill>
                  <a:srgbClr val="C00000"/>
                </a:solidFill>
                <a:latin typeface="Georgia" pitchFamily="18" charset="0"/>
              </a:rPr>
            </a:br>
            <a:r>
              <a:rPr lang="it-IT" sz="4800" b="1" dirty="0" smtClean="0">
                <a:ln w="12700">
                  <a:solidFill>
                    <a:schemeClr val="bg2">
                      <a:lumMod val="25000"/>
                    </a:schemeClr>
                  </a:solidFill>
                </a:ln>
                <a:solidFill>
                  <a:srgbClr val="C00000"/>
                </a:solidFill>
                <a:latin typeface="Georgia" pitchFamily="18" charset="0"/>
              </a:rPr>
              <a:t>Il dato testuale</a:t>
            </a:r>
            <a:endParaRPr lang="it-IT" sz="4800" b="1" dirty="0">
              <a:ln w="12700">
                <a:solidFill>
                  <a:schemeClr val="bg2">
                    <a:lumMod val="25000"/>
                  </a:schemeClr>
                </a:solidFill>
              </a:ln>
              <a:solidFill>
                <a:srgbClr val="C00000"/>
              </a:solidFill>
              <a:latin typeface="Georgia" pitchFamily="18" charset="0"/>
            </a:endParaRPr>
          </a:p>
        </p:txBody>
      </p:sp>
      <p:pic>
        <p:nvPicPr>
          <p:cNvPr id="4" name="Segnaposto contenuto 3"/>
          <p:cNvPicPr>
            <a:picLocks noGrp="1" noChangeAspect="1"/>
          </p:cNvPicPr>
          <p:nvPr>
            <p:ph idx="1"/>
          </p:nvPr>
        </p:nvPicPr>
        <p:blipFill>
          <a:blip r:embed="rId2">
            <a:extLst/>
          </a:blip>
          <a:stretch>
            <a:fillRect/>
          </a:stretch>
        </p:blipFill>
        <p:spPr>
          <a:xfrm>
            <a:off x="1714500" y="1896269"/>
            <a:ext cx="5715000" cy="39338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txBox="1">
            <a:spLocks noGrp="1"/>
          </p:cNvSpPr>
          <p:nvPr>
            <p:ph type="title"/>
          </p:nvPr>
        </p:nvSpPr>
        <p:spPr>
          <a:xfrm>
            <a:off x="457200" y="274638"/>
            <a:ext cx="8229600" cy="1209675"/>
          </a:xfrm>
          <a:prstGeom prst="roundRect">
            <a:avLst/>
          </a:prstGeom>
        </p:spPr>
        <p:style>
          <a:lnRef idx="2">
            <a:schemeClr val="dk1"/>
          </a:lnRef>
          <a:fillRef idx="1">
            <a:schemeClr val="lt1"/>
          </a:fillRef>
          <a:effectRef idx="0">
            <a:schemeClr val="dk1"/>
          </a:effectRef>
          <a:fontRef idx="minor">
            <a:schemeClr val="dk1"/>
          </a:fontRef>
        </p:style>
        <p:txBody>
          <a:bodyPr rtlCol="0">
            <a:normAutofit fontScale="900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spcAft>
                <a:spcPts val="0"/>
              </a:spcAft>
              <a:defRPr/>
            </a:pPr>
            <a:r>
              <a:rPr lang="it-IT" sz="1800" b="1" i="1" dirty="0">
                <a:latin typeface="Georgia" pitchFamily="18" charset="0"/>
              </a:rPr>
              <a:t>Art. 185. </a:t>
            </a:r>
            <a:r>
              <a:rPr lang="it-IT" sz="1800" b="1" i="1" dirty="0" smtClean="0">
                <a:latin typeface="Georgia" pitchFamily="18" charset="0"/>
              </a:rPr>
              <a:t>c.p. Restituzioni </a:t>
            </a:r>
            <a:r>
              <a:rPr lang="it-IT" sz="1800" b="1" i="1" dirty="0">
                <a:latin typeface="Georgia" pitchFamily="18" charset="0"/>
              </a:rPr>
              <a:t>e risarcimento del </a:t>
            </a:r>
            <a:r>
              <a:rPr lang="it-IT" sz="1800" b="1" i="1" dirty="0" smtClean="0">
                <a:latin typeface="Georgia" pitchFamily="18" charset="0"/>
              </a:rPr>
              <a:t>danno.</a:t>
            </a:r>
            <a:r>
              <a:rPr lang="it-IT" sz="1800" i="1" dirty="0" smtClean="0">
                <a:latin typeface="Georgia" pitchFamily="18" charset="0"/>
              </a:rPr>
              <a:t> Ogni </a:t>
            </a:r>
            <a:r>
              <a:rPr lang="it-IT" sz="1800" i="1" dirty="0">
                <a:latin typeface="Georgia" pitchFamily="18" charset="0"/>
              </a:rPr>
              <a:t>reato obbliga alle restituzioni a norma delle leggi </a:t>
            </a:r>
            <a:r>
              <a:rPr lang="it-IT" sz="1800" i="1" dirty="0" smtClean="0">
                <a:latin typeface="Georgia" pitchFamily="18" charset="0"/>
              </a:rPr>
              <a:t>civili. Ogni </a:t>
            </a:r>
            <a:r>
              <a:rPr lang="it-IT" sz="1800" i="1" dirty="0">
                <a:latin typeface="Georgia" pitchFamily="18" charset="0"/>
              </a:rPr>
              <a:t>reato, che abbia cagionato un danno patrimoniale o non patrimoniale, obbliga al risarcimento il colpevole e le persone che, a norma delle leggi civili, debbono rispondere per il fatto di </a:t>
            </a:r>
            <a:r>
              <a:rPr lang="it-IT" sz="1800" i="1" dirty="0" smtClean="0">
                <a:latin typeface="Georgia" pitchFamily="18" charset="0"/>
              </a:rPr>
              <a:t>lui.</a:t>
            </a:r>
            <a:r>
              <a:rPr lang="it-IT" sz="1600" dirty="0"/>
              <a:t/>
            </a:r>
            <a:br>
              <a:rPr lang="it-IT" sz="1600" dirty="0"/>
            </a:br>
            <a:endParaRPr lang="it-IT" sz="1600" dirty="0">
              <a:latin typeface="Georgia" pitchFamily="18" charset="0"/>
            </a:endParaRPr>
          </a:p>
        </p:txBody>
      </p:sp>
      <p:sp>
        <p:nvSpPr>
          <p:cNvPr id="6" name="Titolo 3"/>
          <p:cNvSpPr txBox="1">
            <a:spLocks noGrp="1"/>
          </p:cNvSpPr>
          <p:nvPr>
            <p:ph idx="1"/>
          </p:nvPr>
        </p:nvSpPr>
        <p:spPr>
          <a:xfrm>
            <a:off x="484188" y="2565400"/>
            <a:ext cx="8229600" cy="1655763"/>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fontScale="67500" lnSpcReduction="200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spcAft>
                <a:spcPts val="0"/>
              </a:spcAft>
              <a:defRPr/>
            </a:pPr>
            <a:r>
              <a:rPr lang="it-IT" sz="2400" b="1" i="1" dirty="0" err="1" smtClean="0">
                <a:latin typeface="Georgia" pitchFamily="18" charset="0"/>
              </a:rPr>
              <a:t>Cass</a:t>
            </a:r>
            <a:r>
              <a:rPr lang="it-IT" sz="2400" b="1" i="1" dirty="0" smtClean="0">
                <a:latin typeface="Georgia" pitchFamily="18" charset="0"/>
              </a:rPr>
              <a:t>. </a:t>
            </a:r>
            <a:r>
              <a:rPr lang="it-IT" sz="2400" b="1" i="1" dirty="0" err="1" smtClean="0">
                <a:latin typeface="Georgia" pitchFamily="18" charset="0"/>
              </a:rPr>
              <a:t>Civ</a:t>
            </a:r>
            <a:r>
              <a:rPr lang="it-IT" sz="2400" b="1" i="1" dirty="0" smtClean="0">
                <a:latin typeface="Georgia" pitchFamily="18" charset="0"/>
              </a:rPr>
              <a:t>. 31 maggio 2003 n. 8828</a:t>
            </a:r>
            <a:r>
              <a:rPr lang="it-IT" sz="2400" i="1" dirty="0" smtClean="0">
                <a:latin typeface="Georgia" pitchFamily="18" charset="0"/>
              </a:rPr>
              <a:t>, </a:t>
            </a:r>
            <a:r>
              <a:rPr lang="it-IT" sz="2400" i="1" dirty="0">
                <a:latin typeface="Georgia" pitchFamily="18" charset="0"/>
              </a:rPr>
              <a:t>Venendo ora alla questione cruciale del limite al quale l'art. 2059 del codice del 1942 assoggetta il risarcimento del danno non patrimoniale, mediante la riserva di legge, originariamente esplicata dal solo art. 185 c.p. (ma v. anche l'art. 89 </a:t>
            </a:r>
            <a:r>
              <a:rPr lang="it-IT" sz="2400" i="1" dirty="0" err="1">
                <a:latin typeface="Georgia" pitchFamily="18" charset="0"/>
              </a:rPr>
              <a:t>c.p.c.</a:t>
            </a:r>
            <a:r>
              <a:rPr lang="it-IT" sz="2400" i="1" dirty="0">
                <a:latin typeface="Georgia" pitchFamily="18" charset="0"/>
              </a:rPr>
              <a:t>), ritiene il Collegio che, venendo in considerazione valori personali di rilievo costituzionale, deve escludersi che il risarcimento del danno non patrimoniale che ne consegua sia soggetto al limite derivante dalla riserva di legge correlata all'art. 185 c.p</a:t>
            </a:r>
            <a:r>
              <a:rPr lang="it-IT" sz="2400" i="1" dirty="0" smtClean="0">
                <a:latin typeface="Georgia" pitchFamily="18" charset="0"/>
              </a:rPr>
              <a:t>. </a:t>
            </a:r>
            <a:r>
              <a:rPr lang="it-IT" sz="2400" dirty="0" smtClean="0">
                <a:latin typeface="Georgia" pitchFamily="18" charset="0"/>
              </a:rPr>
              <a:t>[poi C. </a:t>
            </a:r>
            <a:r>
              <a:rPr lang="it-IT" sz="2400" dirty="0" err="1" smtClean="0">
                <a:latin typeface="Georgia" pitchFamily="18" charset="0"/>
              </a:rPr>
              <a:t>Cost</a:t>
            </a:r>
            <a:r>
              <a:rPr lang="it-IT" sz="2400" dirty="0" smtClean="0">
                <a:latin typeface="Georgia" pitchFamily="18" charset="0"/>
              </a:rPr>
              <a:t>. 11 luglio 2003 n. 233]</a:t>
            </a:r>
          </a:p>
          <a:p>
            <a:pPr marL="0" indent="0" algn="just" fontAlgn="auto">
              <a:spcAft>
                <a:spcPts val="0"/>
              </a:spcAft>
              <a:defRPr/>
            </a:pPr>
            <a:endParaRPr lang="it-IT" sz="1800" dirty="0">
              <a:latin typeface="Georgia" pitchFamily="18" charset="0"/>
            </a:endParaRPr>
          </a:p>
        </p:txBody>
      </p:sp>
      <p:sp>
        <p:nvSpPr>
          <p:cNvPr id="8" name="Freccia in giù 7"/>
          <p:cNvSpPr/>
          <p:nvPr/>
        </p:nvSpPr>
        <p:spPr>
          <a:xfrm>
            <a:off x="4356100" y="1341438"/>
            <a:ext cx="484188" cy="13668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a:off x="2136597" y="1625377"/>
            <a:ext cx="4673075" cy="707886"/>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C. </a:t>
            </a:r>
            <a:r>
              <a:rPr lang="it-IT"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Cost</a:t>
            </a: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 14 luglio 1986 n. 184</a:t>
            </a:r>
          </a:p>
          <a:p>
            <a:pPr algn="ctr" fontAlgn="auto">
              <a:spcBef>
                <a:spcPts val="0"/>
              </a:spcBef>
              <a:spcAft>
                <a:spcPts val="0"/>
              </a:spcAft>
              <a:defRPr/>
            </a:pP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Danno Biologico </a:t>
            </a:r>
            <a:r>
              <a:rPr lang="it-IT" sz="2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a:t>
            </a:r>
            <a:r>
              <a:rPr lang="it-IT" sz="2000" b="1"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tertium</a:t>
            </a:r>
            <a:r>
              <a:rPr lang="it-IT" sz="2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 </a:t>
            </a:r>
            <a:r>
              <a:rPr lang="it-IT" sz="2000" b="1"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Genus</a:t>
            </a:r>
            <a:r>
              <a:rPr lang="it-IT" sz="2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a:t>
            </a:r>
            <a:endPar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itolo 3"/>
          <p:cNvSpPr txBox="1">
            <a:spLocks/>
          </p:cNvSpPr>
          <p:nvPr/>
        </p:nvSpPr>
        <p:spPr>
          <a:xfrm>
            <a:off x="484188" y="4379913"/>
            <a:ext cx="8229600" cy="2005012"/>
          </a:xfrm>
          <a:prstGeom prst="roundRect">
            <a:avLst>
              <a:gd name="adj" fmla="val 12066"/>
            </a:avLst>
          </a:prstGeom>
        </p:spPr>
        <p:style>
          <a:lnRef idx="2">
            <a:schemeClr val="dk1"/>
          </a:lnRef>
          <a:fillRef idx="1">
            <a:schemeClr val="lt1"/>
          </a:fillRef>
          <a:effectRef idx="0">
            <a:schemeClr val="dk1"/>
          </a:effectRef>
          <a:fontRef idx="minor">
            <a:schemeClr val="dk1"/>
          </a:fontRef>
        </p:style>
        <p:txBody>
          <a:bodyPr anchor="ct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57150" indent="0" algn="just" fontAlgn="auto">
              <a:spcAft>
                <a:spcPts val="0"/>
              </a:spcAft>
              <a:defRPr/>
            </a:pPr>
            <a:r>
              <a:rPr lang="it-IT" sz="1500" b="1" i="1" dirty="0" err="1" smtClean="0">
                <a:latin typeface="Georgia" pitchFamily="18" charset="0"/>
              </a:rPr>
              <a:t>Cass</a:t>
            </a:r>
            <a:r>
              <a:rPr lang="it-IT" sz="1500" b="1" i="1" dirty="0" smtClean="0">
                <a:latin typeface="Georgia" pitchFamily="18" charset="0"/>
              </a:rPr>
              <a:t>. </a:t>
            </a:r>
            <a:r>
              <a:rPr lang="it-IT" sz="1500" b="1" i="1" dirty="0" err="1" smtClean="0">
                <a:latin typeface="Georgia" pitchFamily="18" charset="0"/>
              </a:rPr>
              <a:t>Civ</a:t>
            </a:r>
            <a:r>
              <a:rPr lang="it-IT" sz="1500" b="1" i="1" dirty="0" smtClean="0">
                <a:latin typeface="Georgia" pitchFamily="18" charset="0"/>
              </a:rPr>
              <a:t>. Sez. Un. 11 novembre 2008, n. 26.972 </a:t>
            </a:r>
            <a:r>
              <a:rPr lang="it-IT" sz="1500" i="1" dirty="0" smtClean="0">
                <a:latin typeface="Georgia" pitchFamily="18" charset="0"/>
              </a:rPr>
              <a:t>“In ragione </a:t>
            </a:r>
            <a:r>
              <a:rPr lang="it-IT" sz="1500" i="1" dirty="0">
                <a:latin typeface="Georgia" pitchFamily="18" charset="0"/>
              </a:rPr>
              <a:t>della ampia accezione del danno </a:t>
            </a:r>
            <a:r>
              <a:rPr lang="it-IT" sz="1500" i="1" dirty="0" smtClean="0">
                <a:latin typeface="Georgia" pitchFamily="18" charset="0"/>
              </a:rPr>
              <a:t>non patrimoniale </a:t>
            </a:r>
            <a:r>
              <a:rPr lang="it-IT" sz="1500" i="1" dirty="0">
                <a:latin typeface="Georgia" pitchFamily="18" charset="0"/>
              </a:rPr>
              <a:t>contenuto dall’art. 185 c.p. </a:t>
            </a:r>
            <a:r>
              <a:rPr lang="it-IT" sz="1500" i="1" dirty="0" smtClean="0">
                <a:latin typeface="Georgia" pitchFamily="18" charset="0"/>
              </a:rPr>
              <a:t>in presenza </a:t>
            </a:r>
            <a:r>
              <a:rPr lang="it-IT" sz="1500" i="1" dirty="0">
                <a:latin typeface="Georgia" pitchFamily="18" charset="0"/>
              </a:rPr>
              <a:t>del reato è risarcibile non soltanto </a:t>
            </a:r>
            <a:r>
              <a:rPr lang="it-IT" sz="1500" i="1" dirty="0" smtClean="0">
                <a:latin typeface="Georgia" pitchFamily="18" charset="0"/>
              </a:rPr>
              <a:t>il danno </a:t>
            </a:r>
            <a:r>
              <a:rPr lang="it-IT" sz="1500" i="1" dirty="0">
                <a:latin typeface="Georgia" pitchFamily="18" charset="0"/>
              </a:rPr>
              <a:t>non patrimoniale conseguente alla </a:t>
            </a:r>
            <a:r>
              <a:rPr lang="it-IT" sz="1500" i="1" dirty="0" smtClean="0">
                <a:latin typeface="Georgia" pitchFamily="18" charset="0"/>
              </a:rPr>
              <a:t>lesione di </a:t>
            </a:r>
            <a:r>
              <a:rPr lang="it-IT" sz="1500" i="1" dirty="0">
                <a:latin typeface="Georgia" pitchFamily="18" charset="0"/>
              </a:rPr>
              <a:t>diritti costituzionalmente </a:t>
            </a:r>
            <a:r>
              <a:rPr lang="it-IT" sz="1500" i="1" dirty="0" smtClean="0">
                <a:latin typeface="Georgia" pitchFamily="18" charset="0"/>
              </a:rPr>
              <a:t>garantiti </a:t>
            </a:r>
            <a:r>
              <a:rPr lang="it-IT" sz="1500" dirty="0" smtClean="0">
                <a:latin typeface="Georgia" pitchFamily="18" charset="0"/>
              </a:rPr>
              <a:t>[danno biologico]</a:t>
            </a:r>
            <a:r>
              <a:rPr lang="it-IT" sz="1500" i="1" dirty="0" smtClean="0">
                <a:latin typeface="Georgia" pitchFamily="18" charset="0"/>
              </a:rPr>
              <a:t>, </a:t>
            </a:r>
            <a:r>
              <a:rPr lang="it-IT" sz="1500" i="1" dirty="0">
                <a:latin typeface="Georgia" pitchFamily="18" charset="0"/>
              </a:rPr>
              <a:t>ma </a:t>
            </a:r>
            <a:r>
              <a:rPr lang="it-IT" sz="1500" i="1" dirty="0" smtClean="0">
                <a:latin typeface="Georgia" pitchFamily="18" charset="0"/>
              </a:rPr>
              <a:t>anche quello </a:t>
            </a:r>
            <a:r>
              <a:rPr lang="it-IT" sz="1500" i="1" dirty="0">
                <a:latin typeface="Georgia" pitchFamily="18" charset="0"/>
              </a:rPr>
              <a:t>conseguente alla lesione di </a:t>
            </a:r>
            <a:r>
              <a:rPr lang="it-IT" sz="1500" i="1" dirty="0" smtClean="0">
                <a:latin typeface="Georgia" pitchFamily="18" charset="0"/>
              </a:rPr>
              <a:t>interessi inerenti </a:t>
            </a:r>
            <a:r>
              <a:rPr lang="it-IT" sz="1500" i="1" dirty="0">
                <a:latin typeface="Georgia" pitchFamily="18" charset="0"/>
              </a:rPr>
              <a:t>della persona non presidiati da </a:t>
            </a:r>
            <a:r>
              <a:rPr lang="it-IT" sz="1500" i="1" dirty="0" smtClean="0">
                <a:latin typeface="Georgia" pitchFamily="18" charset="0"/>
              </a:rPr>
              <a:t>siffatti diritti</a:t>
            </a:r>
            <a:r>
              <a:rPr lang="it-IT" sz="1500" i="1" dirty="0">
                <a:latin typeface="Georgia" pitchFamily="18" charset="0"/>
              </a:rPr>
              <a:t>, ma meritevoli di tutela in </a:t>
            </a:r>
            <a:r>
              <a:rPr lang="it-IT" sz="1500" i="1" dirty="0" smtClean="0">
                <a:latin typeface="Georgia" pitchFamily="18" charset="0"/>
              </a:rPr>
              <a:t>base all’ordinamento </a:t>
            </a:r>
            <a:r>
              <a:rPr lang="it-IT" sz="1500" i="1" dirty="0">
                <a:latin typeface="Georgia" pitchFamily="18" charset="0"/>
              </a:rPr>
              <a:t>(secondo il </a:t>
            </a:r>
            <a:r>
              <a:rPr lang="it-IT" sz="1500" i="1" dirty="0" smtClean="0">
                <a:latin typeface="Georgia" pitchFamily="18" charset="0"/>
              </a:rPr>
              <a:t>criterio dell’ingiustizia </a:t>
            </a:r>
            <a:r>
              <a:rPr lang="it-IT" sz="1500" i="1" dirty="0">
                <a:latin typeface="Georgia" pitchFamily="18" charset="0"/>
              </a:rPr>
              <a:t>ex art</a:t>
            </a:r>
            <a:r>
              <a:rPr lang="it-IT" sz="1500" i="1" dirty="0" smtClean="0">
                <a:latin typeface="Georgia" pitchFamily="18" charset="0"/>
              </a:rPr>
              <a:t>. 2043 </a:t>
            </a:r>
            <a:r>
              <a:rPr lang="it-IT" sz="1500" i="1" dirty="0">
                <a:latin typeface="Georgia" pitchFamily="18" charset="0"/>
              </a:rPr>
              <a:t>c.c.) poiché la </a:t>
            </a:r>
            <a:r>
              <a:rPr lang="it-IT" sz="1500" i="1" dirty="0" smtClean="0">
                <a:latin typeface="Georgia" pitchFamily="18" charset="0"/>
              </a:rPr>
              <a:t>tipicità, in </a:t>
            </a:r>
            <a:r>
              <a:rPr lang="it-IT" sz="1500" i="1" dirty="0">
                <a:latin typeface="Georgia" pitchFamily="18" charset="0"/>
              </a:rPr>
              <a:t>questo caso, non è determinata soltanto </a:t>
            </a:r>
            <a:r>
              <a:rPr lang="it-IT" sz="1500" i="1" dirty="0" smtClean="0">
                <a:latin typeface="Georgia" pitchFamily="18" charset="0"/>
              </a:rPr>
              <a:t>al rango </a:t>
            </a:r>
            <a:r>
              <a:rPr lang="it-IT" sz="1500" i="1" dirty="0">
                <a:latin typeface="Georgia" pitchFamily="18" charset="0"/>
              </a:rPr>
              <a:t>dell’interesse protetto, ma in ragione </a:t>
            </a:r>
            <a:r>
              <a:rPr lang="it-IT" sz="1500" i="1" dirty="0" smtClean="0">
                <a:latin typeface="Georgia" pitchFamily="18" charset="0"/>
              </a:rPr>
              <a:t>della scelta </a:t>
            </a:r>
            <a:r>
              <a:rPr lang="it-IT" sz="1500" i="1" dirty="0">
                <a:latin typeface="Georgia" pitchFamily="18" charset="0"/>
              </a:rPr>
              <a:t>del legislatore di dire risarcibili i danni </a:t>
            </a:r>
            <a:r>
              <a:rPr lang="it-IT" sz="1500" i="1" dirty="0" smtClean="0">
                <a:latin typeface="Georgia" pitchFamily="18" charset="0"/>
              </a:rPr>
              <a:t>non patrimoniali</a:t>
            </a:r>
            <a:r>
              <a:rPr lang="it-IT" sz="1500" i="1" dirty="0">
                <a:latin typeface="Georgia" pitchFamily="18" charset="0"/>
              </a:rPr>
              <a:t>”.</a:t>
            </a:r>
            <a:endParaRPr lang="it-IT" sz="1500" dirty="0">
              <a:latin typeface="Georgia" pitchFamily="18" charset="0"/>
            </a:endParaRPr>
          </a:p>
        </p:txBody>
      </p:sp>
      <p:sp>
        <p:nvSpPr>
          <p:cNvPr id="9" name="Freccia in giù 8"/>
          <p:cNvSpPr/>
          <p:nvPr/>
        </p:nvSpPr>
        <p:spPr>
          <a:xfrm>
            <a:off x="4340225" y="4076700"/>
            <a:ext cx="484188" cy="5762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3799" name="Segnaposto piè di pagina 10"/>
          <p:cNvSpPr>
            <a:spLocks noGrp="1"/>
          </p:cNvSpPr>
          <p:nvPr>
            <p:ph type="ftr" sz="quarter" idx="11"/>
          </p:nvPr>
        </p:nvSpPr>
        <p:spPr bwMode="auto">
          <a:xfrm>
            <a:off x="611188" y="6453188"/>
            <a:ext cx="7777162" cy="2682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smtClean="0">
                <a:solidFill>
                  <a:schemeClr val="tx1"/>
                </a:solidFill>
                <a:latin typeface="Georgia" pitchFamily="18" charset="0"/>
              </a:rPr>
              <a:t>S. Pecorella, Rivista di Criminologia, Vittimologia e Sicurezza, Vol. III, n. 1 gennaio aprile 2009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520" y="1412776"/>
            <a:ext cx="8229600" cy="1143000"/>
          </a:xfrm>
        </p:spPr>
        <p:txBody>
          <a:bodyPr rtlCol="0">
            <a:noAutofit/>
          </a:bodyPr>
          <a:lstStyle/>
          <a:p>
            <a:pPr fontAlgn="auto">
              <a:spcAft>
                <a:spcPts val="0"/>
              </a:spcAft>
              <a:defRPr/>
            </a:pPr>
            <a:r>
              <a:rPr lang="it-IT" sz="4800" b="1" dirty="0" smtClean="0">
                <a:ln>
                  <a:solidFill>
                    <a:schemeClr val="accent1">
                      <a:shade val="50000"/>
                    </a:schemeClr>
                  </a:solidFill>
                </a:ln>
                <a:solidFill>
                  <a:srgbClr val="C00000"/>
                </a:solidFill>
                <a:latin typeface="Georgia" pitchFamily="18" charset="0"/>
              </a:rPr>
              <a:t>IV</a:t>
            </a:r>
            <a:br>
              <a:rPr lang="it-IT" sz="4800" b="1" dirty="0" smtClean="0">
                <a:ln>
                  <a:solidFill>
                    <a:schemeClr val="accent1">
                      <a:shade val="50000"/>
                    </a:schemeClr>
                  </a:solidFill>
                </a:ln>
                <a:solidFill>
                  <a:srgbClr val="C00000"/>
                </a:solidFill>
                <a:latin typeface="Georgia" pitchFamily="18" charset="0"/>
              </a:rPr>
            </a:br>
            <a:r>
              <a:rPr lang="it-IT" sz="4800" b="1" dirty="0" smtClean="0">
                <a:ln>
                  <a:solidFill>
                    <a:schemeClr val="accent1">
                      <a:shade val="50000"/>
                    </a:schemeClr>
                  </a:solidFill>
                </a:ln>
                <a:solidFill>
                  <a:srgbClr val="C00000"/>
                </a:solidFill>
                <a:latin typeface="Georgia" pitchFamily="18" charset="0"/>
              </a:rPr>
              <a:t>Una interpretazione Assicurativa</a:t>
            </a:r>
            <a:endParaRPr lang="it-IT" sz="4800" b="1" dirty="0">
              <a:ln>
                <a:solidFill>
                  <a:schemeClr val="accent1">
                    <a:shade val="50000"/>
                  </a:schemeClr>
                </a:solidFill>
              </a:ln>
              <a:solidFill>
                <a:srgbClr val="C00000"/>
              </a:solidFill>
              <a:latin typeface="Georgia" pitchFamily="18" charset="0"/>
            </a:endParaRPr>
          </a:p>
        </p:txBody>
      </p:sp>
      <p:pic>
        <p:nvPicPr>
          <p:cNvPr id="4" name="Segnaposto contenuto 3"/>
          <p:cNvPicPr>
            <a:picLocks noGrp="1" noChangeAspect="1"/>
          </p:cNvPicPr>
          <p:nvPr>
            <p:ph idx="1"/>
          </p:nvPr>
        </p:nvPicPr>
        <p:blipFill>
          <a:blip r:embed="rId2">
            <a:extLst/>
          </a:blip>
          <a:stretch>
            <a:fillRect/>
          </a:stretch>
        </p:blipFill>
        <p:spPr>
          <a:xfrm>
            <a:off x="4788024" y="3212976"/>
            <a:ext cx="3505572" cy="2629179"/>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spcAft>
                <a:spcPts val="0"/>
              </a:spcAft>
              <a:defRPr/>
            </a:pPr>
            <a:r>
              <a:rPr lang="it-IT" b="1" i="1" dirty="0">
                <a:latin typeface="Georgia" pitchFamily="18" charset="0"/>
              </a:rPr>
              <a:t>L. 24 marzo 2012 n. 27, art. 32</a:t>
            </a:r>
            <a:endParaRPr lang="it-IT" dirty="0"/>
          </a:p>
        </p:txBody>
      </p:sp>
      <p:sp>
        <p:nvSpPr>
          <p:cNvPr id="6" name="Rettangolo 5"/>
          <p:cNvSpPr/>
          <p:nvPr/>
        </p:nvSpPr>
        <p:spPr>
          <a:xfrm>
            <a:off x="981075" y="1528763"/>
            <a:ext cx="1982788" cy="48085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99060" rIns="99060" bIns="99060" spcCol="1270" anchor="ctr"/>
          <a:lstStyle/>
          <a:p>
            <a:pPr algn="ctr" defTabSz="1155700" fontAlgn="auto">
              <a:lnSpc>
                <a:spcPct val="90000"/>
              </a:lnSpc>
              <a:spcAft>
                <a:spcPct val="35000"/>
              </a:spcAft>
              <a:defRPr/>
            </a:pPr>
            <a:endParaRPr lang="it-IT" sz="2600" b="1" dirty="0">
              <a:latin typeface="Georgia" pitchFamily="18" charset="0"/>
            </a:endParaRPr>
          </a:p>
        </p:txBody>
      </p:sp>
      <p:sp>
        <p:nvSpPr>
          <p:cNvPr id="12" name="Titolo 3"/>
          <p:cNvSpPr txBox="1">
            <a:spLocks noGrp="1"/>
          </p:cNvSpPr>
          <p:nvPr>
            <p:ph idx="1"/>
          </p:nvPr>
        </p:nvSpPr>
        <p:spPr>
          <a:xfrm>
            <a:off x="395288" y="1597025"/>
            <a:ext cx="3898900" cy="4525963"/>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fontScale="975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spcAft>
                <a:spcPts val="0"/>
              </a:spcAft>
              <a:defRPr/>
            </a:pPr>
            <a:r>
              <a:rPr lang="it-IT" sz="1800" b="1" i="1" dirty="0">
                <a:latin typeface="Georgia" pitchFamily="18" charset="0"/>
              </a:rPr>
              <a:t>Comma 3-ter. </a:t>
            </a:r>
            <a:r>
              <a:rPr lang="it-IT" sz="1800" i="1" dirty="0">
                <a:latin typeface="Georgia" pitchFamily="18" charset="0"/>
              </a:rPr>
              <a:t>Al comma 2 dell'articolo 139 del codice delle assicurazioni private di cui al decreto legislativo 7 settembre 2005, n. 209, è aggiunto, in fine, il seguente periodo: In ogni caso, le </a:t>
            </a:r>
            <a:r>
              <a:rPr lang="it-IT" sz="1800" b="1" i="1" dirty="0">
                <a:latin typeface="Georgia" pitchFamily="18" charset="0"/>
              </a:rPr>
              <a:t>lesioni</a:t>
            </a:r>
            <a:r>
              <a:rPr lang="it-IT" sz="1800" i="1" dirty="0">
                <a:latin typeface="Georgia" pitchFamily="18" charset="0"/>
              </a:rPr>
              <a:t> di lieve entità, che non siano </a:t>
            </a:r>
            <a:r>
              <a:rPr lang="it-IT" sz="1800" b="1" i="1" dirty="0">
                <a:latin typeface="Georgia" pitchFamily="18" charset="0"/>
              </a:rPr>
              <a:t>suscettibili</a:t>
            </a:r>
            <a:r>
              <a:rPr lang="it-IT" sz="1800" i="1" dirty="0">
                <a:latin typeface="Georgia" pitchFamily="18" charset="0"/>
              </a:rPr>
              <a:t> di </a:t>
            </a:r>
            <a:r>
              <a:rPr lang="it-IT" sz="1800" b="1" i="1" dirty="0">
                <a:latin typeface="Georgia" pitchFamily="18" charset="0"/>
              </a:rPr>
              <a:t>accertamento clinico strumentale obiettivo</a:t>
            </a:r>
            <a:r>
              <a:rPr lang="it-IT" sz="1800" i="1" dirty="0">
                <a:latin typeface="Georgia" pitchFamily="18" charset="0"/>
              </a:rPr>
              <a:t>, non potranno dar luogo a risarcimento per danno biologico </a:t>
            </a:r>
            <a:r>
              <a:rPr lang="it-IT" sz="1800" b="1" i="1" dirty="0">
                <a:latin typeface="Georgia" pitchFamily="18" charset="0"/>
              </a:rPr>
              <a:t>permanente</a:t>
            </a:r>
            <a:r>
              <a:rPr lang="it-IT" sz="1800" i="1" dirty="0">
                <a:latin typeface="Georgia" pitchFamily="18" charset="0"/>
              </a:rPr>
              <a:t>.</a:t>
            </a:r>
          </a:p>
          <a:p>
            <a:pPr marL="0" indent="0" algn="just" fontAlgn="auto">
              <a:spcAft>
                <a:spcPts val="0"/>
              </a:spcAft>
              <a:defRPr/>
            </a:pPr>
            <a:endParaRPr lang="it-IT" sz="1800" dirty="0">
              <a:latin typeface="Georgia" pitchFamily="18" charset="0"/>
            </a:endParaRPr>
          </a:p>
        </p:txBody>
      </p:sp>
      <p:sp>
        <p:nvSpPr>
          <p:cNvPr id="13" name="Titolo 3"/>
          <p:cNvSpPr txBox="1">
            <a:spLocks/>
          </p:cNvSpPr>
          <p:nvPr/>
        </p:nvSpPr>
        <p:spPr>
          <a:xfrm>
            <a:off x="4614863" y="1670050"/>
            <a:ext cx="3827462" cy="4422775"/>
          </a:xfrm>
          <a:prstGeom prst="roundRect">
            <a:avLst/>
          </a:prstGeom>
        </p:spPr>
        <p:style>
          <a:lnRef idx="2">
            <a:schemeClr val="dk1"/>
          </a:lnRef>
          <a:fillRef idx="1">
            <a:schemeClr val="lt1"/>
          </a:fillRef>
          <a:effectRef idx="0">
            <a:schemeClr val="dk1"/>
          </a:effectRef>
          <a:fontRef idx="minor">
            <a:schemeClr val="dk1"/>
          </a:fontRef>
        </p:style>
        <p:txBody>
          <a:bodyPr anchor="ctr">
            <a:normAutofit fontScale="975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lnSpc>
                <a:spcPct val="120000"/>
              </a:lnSpc>
              <a:spcAft>
                <a:spcPts val="0"/>
              </a:spcAft>
              <a:defRPr/>
            </a:pPr>
            <a:r>
              <a:rPr lang="it-IT" sz="1800" b="1" i="1" dirty="0">
                <a:latin typeface="Georgia" pitchFamily="18" charset="0"/>
              </a:rPr>
              <a:t>Comma 3-quater.</a:t>
            </a:r>
            <a:r>
              <a:rPr lang="it-IT" sz="1800" b="1" dirty="0">
                <a:latin typeface="Georgia" pitchFamily="18" charset="0"/>
              </a:rPr>
              <a:t> </a:t>
            </a:r>
            <a:r>
              <a:rPr lang="it-IT" sz="1800" i="1" dirty="0">
                <a:latin typeface="Georgia" pitchFamily="18" charset="0"/>
              </a:rPr>
              <a:t>Il </a:t>
            </a:r>
            <a:r>
              <a:rPr lang="it-IT" sz="1800" b="1" i="1" dirty="0">
                <a:latin typeface="Georgia" pitchFamily="18" charset="0"/>
              </a:rPr>
              <a:t>danno alla persona </a:t>
            </a:r>
            <a:r>
              <a:rPr lang="it-IT" sz="1800" i="1" dirty="0">
                <a:latin typeface="Georgia" pitchFamily="18" charset="0"/>
              </a:rPr>
              <a:t>per lesioni di lieve entità di cui all'articolo 139 del decreto legislativo 7 settembre 2005, n. 209, è risarcito solo a seguito di riscontro medico legale da cui risulti </a:t>
            </a:r>
            <a:r>
              <a:rPr lang="it-IT" sz="1800" b="1" i="1" dirty="0">
                <a:latin typeface="Georgia" pitchFamily="18" charset="0"/>
              </a:rPr>
              <a:t>visivamente o strumentalmente </a:t>
            </a:r>
            <a:r>
              <a:rPr lang="it-IT" sz="1800" i="1" dirty="0">
                <a:latin typeface="Georgia" pitchFamily="18" charset="0"/>
              </a:rPr>
              <a:t>accertata l'esistenza della lesione</a:t>
            </a:r>
            <a:r>
              <a:rPr lang="it-IT" sz="1800" dirty="0">
                <a:latin typeface="Georgia" pitchFamily="18" charset="0"/>
              </a:rPr>
              <a:t>.</a:t>
            </a:r>
          </a:p>
        </p:txBody>
      </p:sp>
      <p:sp>
        <p:nvSpPr>
          <p:cNvPr id="18" name="Ovale 17"/>
          <p:cNvSpPr/>
          <p:nvPr/>
        </p:nvSpPr>
        <p:spPr>
          <a:xfrm>
            <a:off x="1476375" y="5084763"/>
            <a:ext cx="1943100" cy="720725"/>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Per 18"/>
          <p:cNvSpPr/>
          <p:nvPr/>
        </p:nvSpPr>
        <p:spPr>
          <a:xfrm>
            <a:off x="1000125" y="3589338"/>
            <a:ext cx="1944688" cy="292100"/>
          </a:xfrm>
          <a:prstGeom prst="mathMultiply">
            <a:avLst/>
          </a:prstGeom>
          <a:solidFill>
            <a:srgbClr val="C0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1" name="Per 20"/>
          <p:cNvSpPr/>
          <p:nvPr/>
        </p:nvSpPr>
        <p:spPr>
          <a:xfrm>
            <a:off x="4651375" y="2565400"/>
            <a:ext cx="1943100" cy="292100"/>
          </a:xfrm>
          <a:prstGeom prst="mathMultiply">
            <a:avLst/>
          </a:prstGeom>
          <a:solidFill>
            <a:srgbClr val="C0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useBgFill="1">
        <p:nvSpPr>
          <p:cNvPr id="20" name="Rettangolo 19"/>
          <p:cNvSpPr/>
          <p:nvPr/>
        </p:nvSpPr>
        <p:spPr>
          <a:xfrm>
            <a:off x="4838519" y="2559299"/>
            <a:ext cx="3073278" cy="400110"/>
          </a:xfrm>
          <a:prstGeom prst="rect">
            <a:avLst/>
          </a:prstGeom>
        </p:spPr>
        <p:txBody>
          <a:bodyPr wrap="none">
            <a:spAutoFit/>
          </a:bodyPr>
          <a:lstStyle/>
          <a:p>
            <a:pPr algn="ctr" fontAlgn="auto">
              <a:spcBef>
                <a:spcPts val="0"/>
              </a:spcBef>
              <a:spcAft>
                <a:spcPts val="0"/>
              </a:spcAft>
              <a:defRPr/>
            </a:pPr>
            <a:r>
              <a:rPr lang="it-IT" sz="2000" b="1" dirty="0">
                <a:ln w="12700">
                  <a:solidFill>
                    <a:schemeClr val="bg2">
                      <a:lumMod val="25000"/>
                    </a:schemeClr>
                  </a:solidFill>
                  <a:prstDash val="solid"/>
                </a:ln>
                <a:solidFill>
                  <a:srgbClr val="C00000"/>
                </a:solidFill>
                <a:effectLst>
                  <a:outerShdw blurRad="41275" dist="20320" dir="1800000" algn="tl" rotWithShape="0">
                    <a:srgbClr val="000000">
                      <a:alpha val="40000"/>
                    </a:srgbClr>
                  </a:outerShdw>
                </a:effectLst>
                <a:latin typeface="Georgia" pitchFamily="18" charset="0"/>
              </a:rPr>
              <a:t>biologico temporaneo</a:t>
            </a:r>
          </a:p>
        </p:txBody>
      </p:sp>
      <p:sp>
        <p:nvSpPr>
          <p:cNvPr id="22" name="Per 21"/>
          <p:cNvSpPr/>
          <p:nvPr/>
        </p:nvSpPr>
        <p:spPr>
          <a:xfrm>
            <a:off x="1990725" y="3881438"/>
            <a:ext cx="1944688" cy="292100"/>
          </a:xfrm>
          <a:prstGeom prst="mathMultiply">
            <a:avLst/>
          </a:prstGeom>
          <a:solidFill>
            <a:srgbClr val="C0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useBgFill="1">
        <p:nvSpPr>
          <p:cNvPr id="23" name="Rettangolo 22"/>
          <p:cNvSpPr/>
          <p:nvPr/>
        </p:nvSpPr>
        <p:spPr>
          <a:xfrm>
            <a:off x="2339752" y="3827135"/>
            <a:ext cx="1368152" cy="400110"/>
          </a:xfrm>
          <a:prstGeom prst="rect">
            <a:avLst/>
          </a:prstGeom>
        </p:spPr>
        <p:txBody>
          <a:bodyPr>
            <a:spAutoFit/>
          </a:bodyPr>
          <a:lstStyle/>
          <a:p>
            <a:pPr algn="ctr" fontAlgn="auto">
              <a:spcBef>
                <a:spcPts val="0"/>
              </a:spcBef>
              <a:spcAft>
                <a:spcPts val="0"/>
              </a:spcAft>
              <a:defRPr/>
            </a:pPr>
            <a:r>
              <a:rPr lang="it-IT" sz="2000" b="1" dirty="0">
                <a:ln w="12700">
                  <a:solidFill>
                    <a:schemeClr val="bg2">
                      <a:lumMod val="25000"/>
                    </a:schemeClr>
                  </a:solidFill>
                  <a:prstDash val="solid"/>
                </a:ln>
                <a:solidFill>
                  <a:srgbClr val="C00000"/>
                </a:solidFill>
                <a:effectLst>
                  <a:outerShdw blurRad="41275" dist="20320" dir="1800000" algn="tl" rotWithShape="0">
                    <a:srgbClr val="000000">
                      <a:alpha val="40000"/>
                    </a:srgbClr>
                  </a:outerShdw>
                </a:effectLst>
                <a:latin typeface="Georgia" pitchFamily="18" charset="0"/>
              </a:rPr>
              <a:t>oggetto</a:t>
            </a:r>
          </a:p>
        </p:txBody>
      </p:sp>
      <p:sp useBgFill="1">
        <p:nvSpPr>
          <p:cNvPr id="24" name="Rettangolo 23"/>
          <p:cNvSpPr/>
          <p:nvPr/>
        </p:nvSpPr>
        <p:spPr>
          <a:xfrm>
            <a:off x="1100704" y="3508659"/>
            <a:ext cx="1819729" cy="369332"/>
          </a:xfrm>
          <a:prstGeom prst="rect">
            <a:avLst/>
          </a:prstGeom>
        </p:spPr>
        <p:txBody>
          <a:bodyPr wrap="none">
            <a:spAutoFit/>
          </a:bodyPr>
          <a:lstStyle/>
          <a:p>
            <a:pPr algn="ctr" fontAlgn="auto">
              <a:spcBef>
                <a:spcPts val="0"/>
              </a:spcBef>
              <a:spcAft>
                <a:spcPts val="0"/>
              </a:spcAft>
              <a:defRPr/>
            </a:pPr>
            <a:r>
              <a:rPr lang="it-IT" b="1" dirty="0">
                <a:ln w="12700">
                  <a:solidFill>
                    <a:schemeClr val="bg2">
                      <a:lumMod val="25000"/>
                    </a:schemeClr>
                  </a:solidFill>
                  <a:prstDash val="solid"/>
                </a:ln>
                <a:solidFill>
                  <a:srgbClr val="C00000"/>
                </a:solidFill>
                <a:effectLst>
                  <a:outerShdw blurRad="41275" dist="20320" dir="1800000" algn="tl" rotWithShape="0">
                    <a:srgbClr val="000000">
                      <a:alpha val="40000"/>
                    </a:srgbClr>
                  </a:outerShdw>
                </a:effectLst>
                <a:latin typeface="Georgia" pitchFamily="18" charset="0"/>
              </a:rPr>
              <a:t>menomazioni</a:t>
            </a:r>
          </a:p>
        </p:txBody>
      </p:sp>
      <p:sp>
        <p:nvSpPr>
          <p:cNvPr id="36876" name="Segnaposto piè di pagina 24"/>
          <p:cNvSpPr>
            <a:spLocks noGrp="1"/>
          </p:cNvSpPr>
          <p:nvPr>
            <p:ph type="ftr" sz="quarter" idx="11"/>
          </p:nvPr>
        </p:nvSpPr>
        <p:spPr bwMode="auto">
          <a:xfrm>
            <a:off x="2195513" y="6356350"/>
            <a:ext cx="46085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smtClean="0">
                <a:solidFill>
                  <a:schemeClr val="tx1"/>
                </a:solidFill>
              </a:rPr>
              <a:t>Filippo Martini, Sole 24 Ore, 9 maggio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368152"/>
          </a:xfrm>
          <a:ln/>
        </p:spPr>
        <p:style>
          <a:lnRef idx="0">
            <a:schemeClr val="accent2"/>
          </a:lnRef>
          <a:fillRef idx="3">
            <a:schemeClr val="accent2"/>
          </a:fillRef>
          <a:effectRef idx="3">
            <a:schemeClr val="accent2"/>
          </a:effectRef>
          <a:fontRef idx="minor">
            <a:schemeClr val="lt1"/>
          </a:fontRef>
        </p:style>
        <p:txBody>
          <a:bodyPr rtlCol="0">
            <a:noAutofit/>
          </a:bodyPr>
          <a:lstStyle/>
          <a:p>
            <a:pPr fontAlgn="auto">
              <a:spcAft>
                <a:spcPts val="0"/>
              </a:spcAft>
              <a:defRPr/>
            </a:pPr>
            <a:r>
              <a:rPr lang="it-IT" sz="2800" b="1" dirty="0">
                <a:solidFill>
                  <a:schemeClr val="tx1"/>
                </a:solidFill>
                <a:latin typeface="Georgia" pitchFamily="18" charset="0"/>
              </a:rPr>
              <a:t>N</a:t>
            </a:r>
            <a:r>
              <a:rPr lang="it-IT" sz="2800" b="1" dirty="0" smtClean="0">
                <a:solidFill>
                  <a:schemeClr val="tx1"/>
                </a:solidFill>
                <a:latin typeface="Georgia" pitchFamily="18" charset="0"/>
              </a:rPr>
              <a:t>uova categoria di «danno biologico» </a:t>
            </a:r>
            <a:r>
              <a:rPr lang="it-IT" sz="2800" b="1" u="sng" dirty="0" smtClean="0">
                <a:solidFill>
                  <a:schemeClr val="tx1"/>
                </a:solidFill>
                <a:latin typeface="Georgia" pitchFamily="18" charset="0"/>
              </a:rPr>
              <a:t>clinicamente accertato </a:t>
            </a:r>
            <a:r>
              <a:rPr lang="it-IT" sz="2800" b="1" dirty="0" smtClean="0">
                <a:solidFill>
                  <a:schemeClr val="tx1"/>
                </a:solidFill>
                <a:latin typeface="Georgia" pitchFamily="18" charset="0"/>
              </a:rPr>
              <a:t>ma non risarcibile!</a:t>
            </a:r>
            <a:endParaRPr lang="it-IT" sz="2800" b="1" dirty="0">
              <a:solidFill>
                <a:schemeClr val="tx1"/>
              </a:solidFill>
              <a:latin typeface="Georgia" pitchFamily="18" charset="0"/>
            </a:endParaRPr>
          </a:p>
        </p:txBody>
      </p:sp>
      <p:sp>
        <p:nvSpPr>
          <p:cNvPr id="4" name="Titolo 3"/>
          <p:cNvSpPr txBox="1">
            <a:spLocks/>
          </p:cNvSpPr>
          <p:nvPr/>
        </p:nvSpPr>
        <p:spPr>
          <a:xfrm>
            <a:off x="323850" y="1844675"/>
            <a:ext cx="8424863" cy="1871663"/>
          </a:xfrm>
          <a:prstGeom prst="roundRect">
            <a:avLst/>
          </a:prstGeom>
        </p:spPr>
        <p:style>
          <a:lnRef idx="2">
            <a:schemeClr val="dk1"/>
          </a:lnRef>
          <a:fillRef idx="1">
            <a:schemeClr val="lt1"/>
          </a:fillRef>
          <a:effectRef idx="0">
            <a:schemeClr val="dk1"/>
          </a:effectRef>
          <a:fontRef idx="minor">
            <a:schemeClr val="dk1"/>
          </a:fontRef>
        </p:style>
        <p:txBody>
          <a:bodyPr anchor="ctr">
            <a:normAutofit fontScale="75000" lnSpcReduction="200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lnSpc>
                <a:spcPct val="120000"/>
              </a:lnSpc>
              <a:spcAft>
                <a:spcPts val="0"/>
              </a:spcAft>
              <a:defRPr/>
            </a:pPr>
            <a:r>
              <a:rPr lang="it-IT" sz="1800" i="1" dirty="0" smtClean="0">
                <a:latin typeface="Georgia" pitchFamily="18" charset="0"/>
              </a:rPr>
              <a:t>«</a:t>
            </a:r>
            <a:r>
              <a:rPr lang="it-IT" sz="1800" b="1" i="1" dirty="0" smtClean="0">
                <a:solidFill>
                  <a:srgbClr val="C00000"/>
                </a:solidFill>
                <a:latin typeface="Georgia" pitchFamily="18" charset="0"/>
              </a:rPr>
              <a:t>Il </a:t>
            </a:r>
            <a:r>
              <a:rPr lang="it-IT" sz="1800" b="1" i="1" dirty="0">
                <a:solidFill>
                  <a:srgbClr val="C00000"/>
                </a:solidFill>
                <a:latin typeface="Georgia" pitchFamily="18" charset="0"/>
              </a:rPr>
              <a:t>bene a questa afferente </a:t>
            </a:r>
            <a:r>
              <a:rPr lang="it-IT" sz="1800" b="1" dirty="0">
                <a:solidFill>
                  <a:srgbClr val="C00000"/>
                </a:solidFill>
                <a:latin typeface="Georgia" pitchFamily="18" charset="0"/>
              </a:rPr>
              <a:t>[la salute]</a:t>
            </a:r>
            <a:r>
              <a:rPr lang="it-IT" sz="1800" b="1" i="1" dirty="0">
                <a:solidFill>
                  <a:srgbClr val="C00000"/>
                </a:solidFill>
                <a:latin typeface="Georgia" pitchFamily="18" charset="0"/>
              </a:rPr>
              <a:t> è</a:t>
            </a:r>
            <a:r>
              <a:rPr lang="it-IT" sz="1800" b="1" i="1" dirty="0" smtClean="0">
                <a:solidFill>
                  <a:srgbClr val="C00000"/>
                </a:solidFill>
                <a:latin typeface="Georgia" pitchFamily="18" charset="0"/>
              </a:rPr>
              <a:t> </a:t>
            </a:r>
            <a:r>
              <a:rPr lang="it-IT" sz="1800" b="1" i="1" dirty="0">
                <a:solidFill>
                  <a:srgbClr val="C00000"/>
                </a:solidFill>
                <a:latin typeface="Georgia" pitchFamily="18" charset="0"/>
              </a:rPr>
              <a:t>tutelato dall'art. 32 Costituzione non solo come interesse della collettività, ma anche e soprattutto come diritto fondamentale dell'individuo, sicché si configura come un diritto primario ed assoluto, pienamente operante anche nei rapporti tra privati</a:t>
            </a:r>
            <a:r>
              <a:rPr lang="it-IT" sz="1800" i="1" dirty="0">
                <a:latin typeface="Georgia" pitchFamily="18" charset="0"/>
              </a:rPr>
              <a:t>. Esso certamente </a:t>
            </a:r>
            <a:r>
              <a:rPr lang="it-IT" sz="1800" i="1" dirty="0" err="1">
                <a:latin typeface="Georgia" pitchFamily="18" charset="0"/>
              </a:rPr>
              <a:t>é</a:t>
            </a:r>
            <a:r>
              <a:rPr lang="it-IT" sz="1800" i="1" dirty="0">
                <a:latin typeface="Georgia" pitchFamily="18" charset="0"/>
              </a:rPr>
              <a:t> da ricomprendere tra le posizioni soggettive direttamente tutelate dalla Costituzione e non sembra dubbia la sussistenza dell'illecito, con conseguente obbligo della riparazione, in caso di violazione del diritto stesso</a:t>
            </a:r>
            <a:r>
              <a:rPr lang="it-IT" sz="1800" i="1" dirty="0" smtClean="0">
                <a:latin typeface="Georgia" pitchFamily="18" charset="0"/>
              </a:rPr>
              <a:t>.» </a:t>
            </a:r>
            <a:r>
              <a:rPr lang="it-IT" sz="1800" b="1" i="1" u="sng" dirty="0" smtClean="0">
                <a:solidFill>
                  <a:srgbClr val="C00000"/>
                </a:solidFill>
                <a:latin typeface="Georgia" pitchFamily="18" charset="0"/>
              </a:rPr>
              <a:t>C. </a:t>
            </a:r>
            <a:r>
              <a:rPr lang="it-IT" sz="1800" b="1" i="1" u="sng" dirty="0" err="1" smtClean="0">
                <a:solidFill>
                  <a:srgbClr val="C00000"/>
                </a:solidFill>
                <a:latin typeface="Georgia" pitchFamily="18" charset="0"/>
              </a:rPr>
              <a:t>Cost</a:t>
            </a:r>
            <a:r>
              <a:rPr lang="it-IT" sz="1800" b="1" i="1" u="sng" dirty="0" smtClean="0">
                <a:solidFill>
                  <a:srgbClr val="C00000"/>
                </a:solidFill>
                <a:latin typeface="Georgia" pitchFamily="18" charset="0"/>
              </a:rPr>
              <a:t>. 29 luglio 1979, n. 88</a:t>
            </a:r>
            <a:endParaRPr lang="it-IT" sz="1800" b="1" u="sng" dirty="0">
              <a:solidFill>
                <a:srgbClr val="C00000"/>
              </a:solidFill>
              <a:latin typeface="Georgia" pitchFamily="18" charset="0"/>
            </a:endParaRPr>
          </a:p>
        </p:txBody>
      </p:sp>
      <p:sp>
        <p:nvSpPr>
          <p:cNvPr id="5" name="Titolo 3"/>
          <p:cNvSpPr txBox="1">
            <a:spLocks/>
          </p:cNvSpPr>
          <p:nvPr/>
        </p:nvSpPr>
        <p:spPr>
          <a:xfrm>
            <a:off x="342900" y="3789363"/>
            <a:ext cx="8424863" cy="1008062"/>
          </a:xfrm>
          <a:prstGeom prst="roundRect">
            <a:avLst/>
          </a:prstGeom>
        </p:spPr>
        <p:style>
          <a:lnRef idx="2">
            <a:schemeClr val="dk1"/>
          </a:lnRef>
          <a:fillRef idx="1">
            <a:schemeClr val="lt1"/>
          </a:fillRef>
          <a:effectRef idx="0">
            <a:schemeClr val="dk1"/>
          </a:effectRef>
          <a:fontRef idx="minor">
            <a:schemeClr val="dk1"/>
          </a:fontRef>
        </p:style>
        <p:txBody>
          <a:bodyPr anchor="ctr">
            <a:normAutofit fontScale="975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spcAft>
                <a:spcPts val="0"/>
              </a:spcAft>
              <a:defRPr/>
            </a:pPr>
            <a:r>
              <a:rPr lang="it-IT" sz="1400" i="1" dirty="0" smtClean="0">
                <a:latin typeface="Georgia" pitchFamily="18" charset="0"/>
              </a:rPr>
              <a:t>«L'ingiustizia </a:t>
            </a:r>
            <a:r>
              <a:rPr lang="it-IT" sz="1400" i="1" dirty="0">
                <a:latin typeface="Georgia" pitchFamily="18" charset="0"/>
              </a:rPr>
              <a:t>del danno biologico e la conseguente sua risarcibilità </a:t>
            </a:r>
            <a:r>
              <a:rPr lang="it-IT" sz="1400" b="1" i="1" dirty="0" smtClean="0">
                <a:solidFill>
                  <a:srgbClr val="C00000"/>
                </a:solidFill>
                <a:latin typeface="Georgia" pitchFamily="18" charset="0"/>
              </a:rPr>
              <a:t>discendono direttamente </a:t>
            </a:r>
            <a:r>
              <a:rPr lang="it-IT" sz="1400" b="1" i="1" dirty="0">
                <a:solidFill>
                  <a:srgbClr val="C00000"/>
                </a:solidFill>
                <a:latin typeface="Georgia" pitchFamily="18" charset="0"/>
              </a:rPr>
              <a:t>dal collegamento tra gli artt. 32, primo comma, </a:t>
            </a:r>
            <a:r>
              <a:rPr lang="it-IT" sz="1400" b="1" i="1" dirty="0" err="1">
                <a:solidFill>
                  <a:srgbClr val="C00000"/>
                </a:solidFill>
                <a:latin typeface="Georgia" pitchFamily="18" charset="0"/>
              </a:rPr>
              <a:t>Cost</a:t>
            </a:r>
            <a:r>
              <a:rPr lang="it-IT" sz="1400" b="1" i="1" dirty="0">
                <a:solidFill>
                  <a:srgbClr val="C00000"/>
                </a:solidFill>
                <a:latin typeface="Georgia" pitchFamily="18" charset="0"/>
              </a:rPr>
              <a:t>. e 2043 c.c</a:t>
            </a:r>
            <a:r>
              <a:rPr lang="it-IT" sz="1400" i="1" dirty="0">
                <a:latin typeface="Georgia" pitchFamily="18" charset="0"/>
              </a:rPr>
              <a:t>.; più precisamente dall'integrazione di quest'ultima disposizione con la prima</a:t>
            </a:r>
            <a:r>
              <a:rPr lang="it-IT" sz="1400" i="1" dirty="0" smtClean="0">
                <a:latin typeface="Georgia" pitchFamily="18" charset="0"/>
              </a:rPr>
              <a:t>.</a:t>
            </a:r>
            <a:r>
              <a:rPr lang="it-IT" sz="1400" dirty="0" smtClean="0">
                <a:latin typeface="Georgia" pitchFamily="18" charset="0"/>
              </a:rPr>
              <a:t>» </a:t>
            </a:r>
            <a:r>
              <a:rPr lang="en-US" sz="1400" b="1" i="1" u="sng" dirty="0" smtClean="0">
                <a:solidFill>
                  <a:srgbClr val="C00000"/>
                </a:solidFill>
                <a:latin typeface="Georgia" pitchFamily="18" charset="0"/>
              </a:rPr>
              <a:t>C. Cost</a:t>
            </a:r>
            <a:r>
              <a:rPr lang="en-US" sz="1400" b="1" i="1" u="sng" dirty="0">
                <a:solidFill>
                  <a:srgbClr val="C00000"/>
                </a:solidFill>
                <a:latin typeface="Georgia" pitchFamily="18" charset="0"/>
              </a:rPr>
              <a:t>. Sent. 14 </a:t>
            </a:r>
            <a:r>
              <a:rPr lang="en-US" sz="1400" b="1" i="1" u="sng" dirty="0" err="1">
                <a:solidFill>
                  <a:srgbClr val="C00000"/>
                </a:solidFill>
                <a:latin typeface="Georgia" pitchFamily="18" charset="0"/>
              </a:rPr>
              <a:t>luglio</a:t>
            </a:r>
            <a:r>
              <a:rPr lang="en-US" sz="1400" b="1" i="1" u="sng" dirty="0">
                <a:solidFill>
                  <a:srgbClr val="C00000"/>
                </a:solidFill>
                <a:latin typeface="Georgia" pitchFamily="18" charset="0"/>
              </a:rPr>
              <a:t> </a:t>
            </a:r>
            <a:r>
              <a:rPr lang="en-US" sz="1400" b="1" i="1" u="sng" dirty="0" smtClean="0">
                <a:solidFill>
                  <a:srgbClr val="C00000"/>
                </a:solidFill>
                <a:latin typeface="Georgia" pitchFamily="18" charset="0"/>
              </a:rPr>
              <a:t>1986, </a:t>
            </a:r>
            <a:r>
              <a:rPr lang="en-US" sz="1400" b="1" i="1" u="sng" dirty="0">
                <a:solidFill>
                  <a:srgbClr val="C00000"/>
                </a:solidFill>
                <a:latin typeface="Georgia" pitchFamily="18" charset="0"/>
              </a:rPr>
              <a:t>n. </a:t>
            </a:r>
            <a:r>
              <a:rPr lang="en-US" sz="1400" b="1" i="1" u="sng" dirty="0" smtClean="0">
                <a:solidFill>
                  <a:srgbClr val="C00000"/>
                </a:solidFill>
                <a:latin typeface="Georgia" pitchFamily="18" charset="0"/>
              </a:rPr>
              <a:t>184</a:t>
            </a:r>
            <a:endParaRPr lang="it-IT" sz="1400" b="1" i="1" u="sng" dirty="0">
              <a:solidFill>
                <a:srgbClr val="C00000"/>
              </a:solidFill>
              <a:latin typeface="Georgia" pitchFamily="18" charset="0"/>
            </a:endParaRPr>
          </a:p>
        </p:txBody>
      </p:sp>
      <p:sp>
        <p:nvSpPr>
          <p:cNvPr id="7" name="Titolo 3"/>
          <p:cNvSpPr txBox="1">
            <a:spLocks/>
          </p:cNvSpPr>
          <p:nvPr/>
        </p:nvSpPr>
        <p:spPr>
          <a:xfrm>
            <a:off x="323850" y="4868863"/>
            <a:ext cx="8477250" cy="1728787"/>
          </a:xfrm>
          <a:prstGeom prst="roundRect">
            <a:avLst/>
          </a:prstGeom>
        </p:spPr>
        <p:style>
          <a:lnRef idx="2">
            <a:schemeClr val="dk1"/>
          </a:lnRef>
          <a:fillRef idx="1">
            <a:schemeClr val="lt1"/>
          </a:fillRef>
          <a:effectRef idx="0">
            <a:schemeClr val="dk1"/>
          </a:effectRef>
          <a:fontRef idx="minor">
            <a:schemeClr val="dk1"/>
          </a:fontRef>
        </p:style>
        <p:txBody>
          <a:bodyPr anchor="ctr">
            <a:normAutofit fontScale="90000" lnSpcReduction="100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spcAft>
                <a:spcPts val="0"/>
              </a:spcAft>
              <a:defRPr/>
            </a:pPr>
            <a:r>
              <a:rPr lang="it-IT" sz="1600" dirty="0" smtClean="0">
                <a:latin typeface="Georgia" pitchFamily="18" charset="0"/>
              </a:rPr>
              <a:t>[va promossa una] «</a:t>
            </a:r>
            <a:r>
              <a:rPr lang="it-IT" sz="1600" i="1" dirty="0" smtClean="0">
                <a:latin typeface="Georgia" pitchFamily="18" charset="0"/>
              </a:rPr>
              <a:t>interpretazione </a:t>
            </a:r>
            <a:r>
              <a:rPr lang="it-IT" sz="1600" i="1" dirty="0">
                <a:latin typeface="Georgia" pitchFamily="18" charset="0"/>
              </a:rPr>
              <a:t>costituzionalmente orientata dell’art. 2059 cod. civ., tesa a ricomprendere nell’astratta previsione della norma ogni danno di natura non patrimoniale derivante da lesione di valori inerenti alla persona: e dunque sia il danno morale soggettivo, inteso come transeunte turbamento dello stato d’animo della vittima; sia </a:t>
            </a:r>
            <a:r>
              <a:rPr lang="it-IT" sz="1600" b="1" i="1" dirty="0">
                <a:solidFill>
                  <a:srgbClr val="C00000"/>
                </a:solidFill>
                <a:latin typeface="Georgia" pitchFamily="18" charset="0"/>
              </a:rPr>
              <a:t>il danno biologico in senso stretto, inteso come lesione dell’interesse, costituzionalmente garantito, all’integrità psichica e fisica della persona, conseguente ad un accertamento medico (art. 32 </a:t>
            </a:r>
            <a:r>
              <a:rPr lang="it-IT" sz="1600" b="1" i="1" dirty="0" err="1">
                <a:solidFill>
                  <a:srgbClr val="C00000"/>
                </a:solidFill>
                <a:latin typeface="Georgia" pitchFamily="18" charset="0"/>
              </a:rPr>
              <a:t>Cost</a:t>
            </a:r>
            <a:r>
              <a:rPr lang="it-IT" sz="1600" b="1" i="1" dirty="0" smtClean="0">
                <a:solidFill>
                  <a:srgbClr val="C00000"/>
                </a:solidFill>
                <a:latin typeface="Georgia" pitchFamily="18" charset="0"/>
              </a:rPr>
              <a:t>.)</a:t>
            </a:r>
            <a:r>
              <a:rPr lang="it-IT" sz="1600" i="1" dirty="0" smtClean="0">
                <a:latin typeface="Georgia" pitchFamily="18" charset="0"/>
              </a:rPr>
              <a:t>» </a:t>
            </a:r>
            <a:r>
              <a:rPr lang="it-IT" sz="1600" b="1" i="1" u="sng" dirty="0" smtClean="0">
                <a:solidFill>
                  <a:srgbClr val="C00000"/>
                </a:solidFill>
                <a:latin typeface="Georgia" pitchFamily="18" charset="0"/>
              </a:rPr>
              <a:t>C. </a:t>
            </a:r>
            <a:r>
              <a:rPr lang="it-IT" sz="1600" b="1" i="1" u="sng" dirty="0" err="1" smtClean="0">
                <a:solidFill>
                  <a:srgbClr val="C00000"/>
                </a:solidFill>
                <a:latin typeface="Georgia" pitchFamily="18" charset="0"/>
              </a:rPr>
              <a:t>Cost</a:t>
            </a:r>
            <a:r>
              <a:rPr lang="it-IT" sz="1600" b="1" i="1" u="sng" dirty="0" smtClean="0">
                <a:solidFill>
                  <a:srgbClr val="C00000"/>
                </a:solidFill>
                <a:latin typeface="Georgia" pitchFamily="18" charset="0"/>
              </a:rPr>
              <a:t>. </a:t>
            </a:r>
            <a:r>
              <a:rPr lang="it-IT" sz="1600" b="1" i="1" u="sng" dirty="0" err="1" smtClean="0">
                <a:solidFill>
                  <a:srgbClr val="C00000"/>
                </a:solidFill>
                <a:latin typeface="Georgia" pitchFamily="18" charset="0"/>
              </a:rPr>
              <a:t>Sent</a:t>
            </a:r>
            <a:r>
              <a:rPr lang="it-IT" sz="1600" b="1" i="1" u="sng" dirty="0" smtClean="0">
                <a:solidFill>
                  <a:srgbClr val="C00000"/>
                </a:solidFill>
                <a:latin typeface="Georgia" pitchFamily="18" charset="0"/>
              </a:rPr>
              <a:t>. 11 luglio 2003 n. 233</a:t>
            </a:r>
            <a:endParaRPr lang="it-IT" sz="1600" b="1" i="1" u="sng" dirty="0">
              <a:solidFill>
                <a:srgbClr val="C00000"/>
              </a:solidFill>
              <a:latin typeface="Georgia" pitchFamily="18" charset="0"/>
            </a:endParaRPr>
          </a:p>
        </p:txBody>
      </p:sp>
      <p:sp useBgFill="1">
        <p:nvSpPr>
          <p:cNvPr id="6" name="Rettangolo 5"/>
          <p:cNvSpPr/>
          <p:nvPr/>
        </p:nvSpPr>
        <p:spPr>
          <a:xfrm rot="19643890">
            <a:off x="957230" y="3902974"/>
            <a:ext cx="7909802" cy="923330"/>
          </a:xfrm>
          <a:prstGeom prst="rect">
            <a:avLst/>
          </a:prstGeom>
          <a:ln>
            <a:solidFill>
              <a:schemeClr val="bg2">
                <a:lumMod val="25000"/>
              </a:schemeClr>
            </a:solidFill>
          </a:ln>
          <a:effectLst>
            <a:outerShdw blurRad="50800" dist="38100" dir="2700000" algn="tl" rotWithShape="0">
              <a:prstClr val="black">
                <a:alpha val="40000"/>
              </a:prstClr>
            </a:outerShdw>
          </a:effectLst>
        </p:spPr>
        <p:txBody>
          <a:bodyPr>
            <a:spAutoFit/>
            <a:scene3d>
              <a:camera prst="orthographicFront"/>
              <a:lightRig rig="morning" dir="tl"/>
            </a:scene3d>
            <a:sp3d extrusionH="57150" contourW="25400" prstMaterial="dkEdge">
              <a:bevelT w="25400" h="55880" prst="artDeco"/>
              <a:extrusionClr>
                <a:schemeClr val="bg1"/>
              </a:extrusionClr>
              <a:contourClr>
                <a:schemeClr val="accent2">
                  <a:tint val="20000"/>
                </a:schemeClr>
              </a:contourClr>
            </a:sp3d>
          </a:bodyPr>
          <a:lstStyle/>
          <a:p>
            <a:pPr algn="ctr" fontAlgn="auto">
              <a:spcBef>
                <a:spcPts val="0"/>
              </a:spcBef>
              <a:spcAft>
                <a:spcPts val="0"/>
              </a:spcAft>
              <a:defRPr/>
            </a:pPr>
            <a:r>
              <a:rPr lang="it-IT" sz="5400" b="1" spc="50" dirty="0">
                <a:ln w="11430">
                  <a:solidFill>
                    <a:schemeClr val="bg2">
                      <a:lumMod val="2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Violazione</a:t>
            </a: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Art. 32 </a:t>
            </a:r>
            <a:r>
              <a:rPr lang="it-IT"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Cost</a:t>
            </a: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Grp="1"/>
          </p:cNvSpPr>
          <p:nvPr>
            <p:ph type="title"/>
          </p:nvPr>
        </p:nvSpPr>
        <p:spPr>
          <a:xfrm>
            <a:off x="468313" y="620713"/>
            <a:ext cx="8229600" cy="2362200"/>
          </a:xfrm>
          <a:prstGeom prst="roundRect">
            <a:avLst/>
          </a:prstGeom>
        </p:spPr>
        <p:style>
          <a:lnRef idx="2">
            <a:schemeClr val="dk1"/>
          </a:lnRef>
          <a:fillRef idx="1">
            <a:schemeClr val="lt1"/>
          </a:fillRef>
          <a:effectRef idx="0">
            <a:schemeClr val="dk1"/>
          </a:effectRef>
          <a:fontRef idx="minor">
            <a:schemeClr val="dk1"/>
          </a:fontRef>
        </p:style>
        <p:txBody>
          <a:bodyPr rtlCol="0">
            <a:normAutofit fontScale="900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lnSpc>
                <a:spcPct val="120000"/>
              </a:lnSpc>
              <a:spcAft>
                <a:spcPts val="0"/>
              </a:spcAft>
              <a:defRPr/>
            </a:pPr>
            <a:r>
              <a:rPr lang="it-IT" sz="1800" b="1" dirty="0">
                <a:solidFill>
                  <a:srgbClr val="C00000"/>
                </a:solidFill>
                <a:latin typeface="Georgia" pitchFamily="18" charset="0"/>
              </a:rPr>
              <a:t>Risoluzione </a:t>
            </a:r>
            <a:r>
              <a:rPr lang="it-IT" sz="1800" b="1" dirty="0" smtClean="0">
                <a:solidFill>
                  <a:srgbClr val="C00000"/>
                </a:solidFill>
                <a:latin typeface="Georgia" pitchFamily="18" charset="0"/>
              </a:rPr>
              <a:t>7 del 1975 </a:t>
            </a:r>
            <a:r>
              <a:rPr lang="it-IT" sz="1800" b="1" dirty="0">
                <a:solidFill>
                  <a:srgbClr val="C00000"/>
                </a:solidFill>
                <a:latin typeface="Georgia" pitchFamily="18" charset="0"/>
              </a:rPr>
              <a:t>del Consiglio d’Europa </a:t>
            </a:r>
            <a:r>
              <a:rPr lang="it-IT" sz="1800" i="1" dirty="0" smtClean="0">
                <a:latin typeface="Georgia" pitchFamily="18" charset="0"/>
              </a:rPr>
              <a:t>Art. 11</a:t>
            </a:r>
            <a:r>
              <a:rPr lang="it-IT" sz="1800" i="1" dirty="0">
                <a:latin typeface="Georgia" pitchFamily="18" charset="0"/>
              </a:rPr>
              <a:t>. La vittima deve ricevere un risarcimento per danni estetici, dolore fisico e sofferenza mentale. Questa ultima categoria include, per quanto riguarda la vittima, una varietà di disagi e disordini come malessere, insonnia, complesso di inferiorità, diminuzione del piacere di vivere e incapacità di dedicarsi a certe attività di svago. 12 Il risarcimento deve essere corrisposto per dolore fisico e sofferenza mentale sulla base della loro gravità e durata, e non deve tenere conto delle condizioni economiche della vittima</a:t>
            </a:r>
            <a:r>
              <a:rPr lang="it-IT" sz="1800" i="1" dirty="0" smtClean="0">
                <a:latin typeface="Georgia" pitchFamily="18" charset="0"/>
              </a:rPr>
              <a:t>. </a:t>
            </a:r>
            <a:endParaRPr lang="it-IT" sz="1800" b="1" u="sng" dirty="0">
              <a:solidFill>
                <a:srgbClr val="C00000"/>
              </a:solidFill>
              <a:latin typeface="Georgia" pitchFamily="18" charset="0"/>
            </a:endParaRPr>
          </a:p>
        </p:txBody>
      </p:sp>
      <p:sp>
        <p:nvSpPr>
          <p:cNvPr id="5" name="Titolo 3"/>
          <p:cNvSpPr txBox="1">
            <a:spLocks noGrp="1"/>
          </p:cNvSpPr>
          <p:nvPr>
            <p:ph idx="1"/>
          </p:nvPr>
        </p:nvSpPr>
        <p:spPr>
          <a:xfrm>
            <a:off x="469900" y="3213100"/>
            <a:ext cx="8229600" cy="1079500"/>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fontScale="975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lnSpc>
                <a:spcPct val="120000"/>
              </a:lnSpc>
              <a:spcAft>
                <a:spcPts val="0"/>
              </a:spcAft>
              <a:defRPr/>
            </a:pPr>
            <a:r>
              <a:rPr lang="it-IT" sz="1600" b="1" dirty="0">
                <a:solidFill>
                  <a:srgbClr val="C00000"/>
                </a:solidFill>
                <a:latin typeface="Georgia" pitchFamily="18" charset="0"/>
              </a:rPr>
              <a:t>Carta dei Diritti Fondamentali dell’Unione </a:t>
            </a:r>
            <a:r>
              <a:rPr lang="it-IT" sz="1600" b="1" dirty="0" smtClean="0">
                <a:solidFill>
                  <a:srgbClr val="C00000"/>
                </a:solidFill>
                <a:latin typeface="Georgia" pitchFamily="18" charset="0"/>
              </a:rPr>
              <a:t>Europea </a:t>
            </a:r>
            <a:r>
              <a:rPr lang="it-IT" sz="1600" i="1" dirty="0" smtClean="0">
                <a:latin typeface="Georgia" pitchFamily="18" charset="0"/>
              </a:rPr>
              <a:t>Articolo </a:t>
            </a:r>
            <a:r>
              <a:rPr lang="it-IT" sz="1600" i="1" dirty="0">
                <a:latin typeface="Georgia" pitchFamily="18" charset="0"/>
              </a:rPr>
              <a:t>3 Diritto all'integrità della persona 1. Ogni individuo ha diritto alla propria integrità fisica e </a:t>
            </a:r>
            <a:r>
              <a:rPr lang="it-IT" sz="1600" i="1" dirty="0" smtClean="0">
                <a:latin typeface="Georgia" pitchFamily="18" charset="0"/>
              </a:rPr>
              <a:t>psichica..</a:t>
            </a:r>
            <a:endParaRPr lang="it-IT" sz="1600" b="1" u="sng" dirty="0">
              <a:solidFill>
                <a:srgbClr val="C00000"/>
              </a:solidFill>
              <a:latin typeface="Georgia" pitchFamily="18" charset="0"/>
            </a:endParaRPr>
          </a:p>
        </p:txBody>
      </p:sp>
      <p:sp>
        <p:nvSpPr>
          <p:cNvPr id="7" name="Titolo 3"/>
          <p:cNvSpPr txBox="1">
            <a:spLocks/>
          </p:cNvSpPr>
          <p:nvPr/>
        </p:nvSpPr>
        <p:spPr>
          <a:xfrm>
            <a:off x="469900" y="4508500"/>
            <a:ext cx="8229600" cy="1296988"/>
          </a:xfrm>
          <a:prstGeom prst="roundRect">
            <a:avLst/>
          </a:prstGeom>
        </p:spPr>
        <p:style>
          <a:lnRef idx="2">
            <a:schemeClr val="dk1"/>
          </a:lnRef>
          <a:fillRef idx="1">
            <a:schemeClr val="lt1"/>
          </a:fillRef>
          <a:effectRef idx="0">
            <a:schemeClr val="dk1"/>
          </a:effectRef>
          <a:fontRef idx="minor">
            <a:schemeClr val="dk1"/>
          </a:fontRef>
        </p:style>
        <p:txBody>
          <a:bodyPr anchor="ctr">
            <a:normAutofit fontScale="975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lnSpc>
                <a:spcPct val="120000"/>
              </a:lnSpc>
              <a:spcAft>
                <a:spcPts val="0"/>
              </a:spcAft>
              <a:defRPr/>
            </a:pPr>
            <a:r>
              <a:rPr lang="it-IT" sz="1600" b="1" i="1" dirty="0" smtClean="0">
                <a:solidFill>
                  <a:srgbClr val="C00000"/>
                </a:solidFill>
                <a:latin typeface="Georgia" pitchFamily="18" charset="0"/>
              </a:rPr>
              <a:t>Costituzione della Repubblica Articolo 3 Diritto di Eguaglianza. </a:t>
            </a:r>
            <a:r>
              <a:rPr lang="it-IT" sz="1600" i="1" dirty="0" smtClean="0">
                <a:latin typeface="Georgia" pitchFamily="18" charset="0"/>
              </a:rPr>
              <a:t>Con particolare riferimento all’uso delle Tabelle Tribunale di Milano per i casi non RC Auto  </a:t>
            </a:r>
            <a:r>
              <a:rPr lang="it-IT" sz="1600" b="1" dirty="0" err="1" smtClean="0">
                <a:solidFill>
                  <a:srgbClr val="C00000"/>
                </a:solidFill>
                <a:latin typeface="Georgia" pitchFamily="18" charset="0"/>
              </a:rPr>
              <a:t>Cass</a:t>
            </a:r>
            <a:r>
              <a:rPr lang="it-IT" sz="1600" b="1" dirty="0">
                <a:solidFill>
                  <a:srgbClr val="C00000"/>
                </a:solidFill>
                <a:latin typeface="Georgia" pitchFamily="18" charset="0"/>
              </a:rPr>
              <a:t>. </a:t>
            </a:r>
            <a:r>
              <a:rPr lang="it-IT" sz="1600" b="1" dirty="0" err="1">
                <a:solidFill>
                  <a:srgbClr val="C00000"/>
                </a:solidFill>
                <a:latin typeface="Georgia" pitchFamily="18" charset="0"/>
              </a:rPr>
              <a:t>Civ</a:t>
            </a:r>
            <a:r>
              <a:rPr lang="it-IT" sz="1600" b="1" dirty="0">
                <a:solidFill>
                  <a:srgbClr val="C00000"/>
                </a:solidFill>
                <a:latin typeface="Georgia" pitchFamily="18" charset="0"/>
              </a:rPr>
              <a:t>. 7 giugno 2011 n. 12.408 </a:t>
            </a:r>
            <a:endParaRPr lang="it-IT" sz="1600" b="1" u="sng" dirty="0">
              <a:solidFill>
                <a:srgbClr val="C00000"/>
              </a:solidFill>
              <a:latin typeface="Georgia" pitchFamily="18" charset="0"/>
            </a:endParaRPr>
          </a:p>
        </p:txBody>
      </p:sp>
      <p:sp useBgFill="1">
        <p:nvSpPr>
          <p:cNvPr id="8" name="Rettangolo 7"/>
          <p:cNvSpPr/>
          <p:nvPr/>
        </p:nvSpPr>
        <p:spPr>
          <a:xfrm rot="19643890">
            <a:off x="912630" y="2187862"/>
            <a:ext cx="7909802" cy="2585323"/>
          </a:xfrm>
          <a:prstGeom prst="rect">
            <a:avLst/>
          </a:prstGeom>
          <a:ln>
            <a:solidFill>
              <a:schemeClr val="bg2">
                <a:lumMod val="25000"/>
              </a:schemeClr>
            </a:solidFill>
          </a:ln>
          <a:effectLst>
            <a:outerShdw blurRad="50800" dist="38100" dir="2700000" algn="tl" rotWithShape="0">
              <a:prstClr val="black">
                <a:alpha val="40000"/>
              </a:prstClr>
            </a:outerShdw>
          </a:effectLst>
        </p:spPr>
        <p:txBody>
          <a:bodyPr>
            <a:spAutoFit/>
            <a:scene3d>
              <a:camera prst="orthographicFront"/>
              <a:lightRig rig="morning" dir="tl"/>
            </a:scene3d>
            <a:sp3d extrusionH="57150" contourW="25400" prstMaterial="dkEdge">
              <a:bevelT w="25400" h="55880" prst="artDeco"/>
              <a:extrusionClr>
                <a:schemeClr val="bg1"/>
              </a:extrusionClr>
              <a:contourClr>
                <a:schemeClr val="accent2">
                  <a:tint val="20000"/>
                </a:schemeClr>
              </a:contourClr>
            </a:sp3d>
          </a:bodyPr>
          <a:lstStyle/>
          <a:p>
            <a:pPr algn="ctr" fontAlgn="auto">
              <a:spcBef>
                <a:spcPts val="0"/>
              </a:spcBef>
              <a:spcAft>
                <a:spcPts val="0"/>
              </a:spcAft>
              <a:defRPr/>
            </a:pPr>
            <a:r>
              <a:rPr lang="it-IT" sz="5400" b="1" spc="50" dirty="0">
                <a:ln w="11430">
                  <a:solidFill>
                    <a:schemeClr val="bg2">
                      <a:lumMod val="2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Violazione</a:t>
            </a: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Art. 3 </a:t>
            </a:r>
            <a:r>
              <a:rPr lang="it-IT"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Cost</a:t>
            </a: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p>
          <a:p>
            <a:pPr algn="ctr" fontAlgn="auto">
              <a:spcBef>
                <a:spcPts val="0"/>
              </a:spcBef>
              <a:spcAft>
                <a:spcPts val="0"/>
              </a:spcAft>
              <a:defRPr/>
            </a:pP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Risoluzione 7/75 </a:t>
            </a:r>
          </a:p>
          <a:p>
            <a:pPr algn="ctr" fontAlgn="auto">
              <a:spcBef>
                <a:spcPts val="0"/>
              </a:spcBef>
              <a:spcAft>
                <a:spcPts val="0"/>
              </a:spcAft>
              <a:defRPr/>
            </a:pP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Carta dei Diritti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8600" y="836712"/>
            <a:ext cx="8229600" cy="1143000"/>
          </a:xfrm>
        </p:spPr>
        <p:txBody>
          <a:bodyPr rtlCol="0">
            <a:normAutofit fontScale="90000"/>
          </a:bodyPr>
          <a:lstStyle/>
          <a:p>
            <a:pPr fontAlgn="auto">
              <a:spcAft>
                <a:spcPts val="0"/>
              </a:spcAft>
              <a:defRPr/>
            </a:pPr>
            <a:r>
              <a:rPr lang="it-IT" b="1" dirty="0" smtClean="0">
                <a:ln>
                  <a:solidFill>
                    <a:schemeClr val="bg2">
                      <a:lumMod val="25000"/>
                    </a:schemeClr>
                  </a:solidFill>
                </a:ln>
                <a:solidFill>
                  <a:srgbClr val="C00000"/>
                </a:solidFill>
                <a:latin typeface="Georgia" pitchFamily="18" charset="0"/>
              </a:rPr>
              <a:t>V</a:t>
            </a:r>
            <a:br>
              <a:rPr lang="it-IT" b="1" dirty="0" smtClean="0">
                <a:ln>
                  <a:solidFill>
                    <a:schemeClr val="bg2">
                      <a:lumMod val="25000"/>
                    </a:schemeClr>
                  </a:solidFill>
                </a:ln>
                <a:solidFill>
                  <a:srgbClr val="C00000"/>
                </a:solidFill>
                <a:latin typeface="Georgia" pitchFamily="18" charset="0"/>
              </a:rPr>
            </a:br>
            <a:r>
              <a:rPr lang="it-IT" b="1" dirty="0" smtClean="0">
                <a:ln>
                  <a:solidFill>
                    <a:schemeClr val="bg2">
                      <a:lumMod val="25000"/>
                    </a:schemeClr>
                  </a:solidFill>
                </a:ln>
                <a:solidFill>
                  <a:srgbClr val="C00000"/>
                </a:solidFill>
                <a:latin typeface="Georgia" pitchFamily="18" charset="0"/>
              </a:rPr>
              <a:t>Interpretazione </a:t>
            </a:r>
            <a:br>
              <a:rPr lang="it-IT" b="1" dirty="0" smtClean="0">
                <a:ln>
                  <a:solidFill>
                    <a:schemeClr val="bg2">
                      <a:lumMod val="25000"/>
                    </a:schemeClr>
                  </a:solidFill>
                </a:ln>
                <a:solidFill>
                  <a:srgbClr val="C00000"/>
                </a:solidFill>
                <a:latin typeface="Georgia" pitchFamily="18" charset="0"/>
              </a:rPr>
            </a:br>
            <a:r>
              <a:rPr lang="it-IT" b="1" dirty="0" smtClean="0">
                <a:ln>
                  <a:solidFill>
                    <a:schemeClr val="bg2">
                      <a:lumMod val="25000"/>
                    </a:schemeClr>
                  </a:solidFill>
                </a:ln>
                <a:solidFill>
                  <a:srgbClr val="C00000"/>
                </a:solidFill>
                <a:latin typeface="Georgia" pitchFamily="18" charset="0"/>
              </a:rPr>
              <a:t>Costituzionalmente </a:t>
            </a:r>
            <a:br>
              <a:rPr lang="it-IT" b="1" dirty="0" smtClean="0">
                <a:ln>
                  <a:solidFill>
                    <a:schemeClr val="bg2">
                      <a:lumMod val="25000"/>
                    </a:schemeClr>
                  </a:solidFill>
                </a:ln>
                <a:solidFill>
                  <a:srgbClr val="C00000"/>
                </a:solidFill>
                <a:latin typeface="Georgia" pitchFamily="18" charset="0"/>
              </a:rPr>
            </a:br>
            <a:r>
              <a:rPr lang="it-IT" b="1" dirty="0" smtClean="0">
                <a:ln>
                  <a:solidFill>
                    <a:schemeClr val="bg2">
                      <a:lumMod val="25000"/>
                    </a:schemeClr>
                  </a:solidFill>
                </a:ln>
                <a:solidFill>
                  <a:srgbClr val="C00000"/>
                </a:solidFill>
                <a:latin typeface="Georgia" pitchFamily="18" charset="0"/>
              </a:rPr>
              <a:t>Orientata</a:t>
            </a:r>
            <a:endParaRPr lang="it-IT" b="1" dirty="0">
              <a:ln>
                <a:solidFill>
                  <a:schemeClr val="bg2">
                    <a:lumMod val="25000"/>
                  </a:schemeClr>
                </a:solidFill>
              </a:ln>
              <a:solidFill>
                <a:srgbClr val="C00000"/>
              </a:solidFill>
              <a:latin typeface="Georgia" pitchFamily="18" charset="0"/>
            </a:endParaRPr>
          </a:p>
        </p:txBody>
      </p:sp>
      <p:pic>
        <p:nvPicPr>
          <p:cNvPr id="4" name="Segnaposto contenuto 3"/>
          <p:cNvPicPr>
            <a:picLocks noGrp="1" noChangeAspect="1"/>
          </p:cNvPicPr>
          <p:nvPr>
            <p:ph idx="1"/>
          </p:nvPr>
        </p:nvPicPr>
        <p:blipFill>
          <a:blip r:embed="rId2">
            <a:extLst/>
          </a:blip>
          <a:stretch>
            <a:fillRect/>
          </a:stretch>
        </p:blipFill>
        <p:spPr>
          <a:xfrm>
            <a:off x="3563887" y="2204863"/>
            <a:ext cx="5176793" cy="4032449"/>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rtlCol="0">
            <a:normAutofit fontScale="90000"/>
          </a:bodyPr>
          <a:lstStyle/>
          <a:p>
            <a:pPr fontAlgn="auto">
              <a:spcAft>
                <a:spcPts val="0"/>
              </a:spcAft>
              <a:defRPr/>
            </a:pPr>
            <a:r>
              <a:rPr lang="it-IT" b="1" i="1" dirty="0">
                <a:latin typeface="Georgia" pitchFamily="18" charset="0"/>
              </a:rPr>
              <a:t>L. 24 marzo 2012 n. 27, art. 32</a:t>
            </a:r>
            <a:endParaRPr lang="it-IT" dirty="0"/>
          </a:p>
        </p:txBody>
      </p:sp>
      <p:sp>
        <p:nvSpPr>
          <p:cNvPr id="5" name="Titolo 3"/>
          <p:cNvSpPr txBox="1">
            <a:spLocks noGrp="1"/>
          </p:cNvSpPr>
          <p:nvPr>
            <p:ph idx="1"/>
          </p:nvPr>
        </p:nvSpPr>
        <p:spPr>
          <a:xfrm>
            <a:off x="395288" y="1628775"/>
            <a:ext cx="4105275" cy="4525963"/>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fontScale="975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spcAft>
                <a:spcPts val="0"/>
              </a:spcAft>
              <a:defRPr/>
            </a:pPr>
            <a:r>
              <a:rPr lang="it-IT" sz="1800" b="1" i="1" dirty="0" smtClean="0">
                <a:latin typeface="Georgia" pitchFamily="18" charset="0"/>
              </a:rPr>
              <a:t>Comma 3-ter. </a:t>
            </a:r>
            <a:r>
              <a:rPr lang="it-IT" sz="1800" i="1" dirty="0" smtClean="0">
                <a:latin typeface="Georgia" pitchFamily="18" charset="0"/>
              </a:rPr>
              <a:t>Al comma 2 dell'articolo 139 del codice delle assicurazioni private di cui al decreto legislativo 7 settembre 2005, n. 209, è aggiunto, in fine, il seguente periodo: In ogni caso, le </a:t>
            </a:r>
            <a:r>
              <a:rPr lang="it-IT" sz="1800" b="1" i="1" dirty="0" smtClean="0">
                <a:latin typeface="Georgia" pitchFamily="18" charset="0"/>
              </a:rPr>
              <a:t>lesioni</a:t>
            </a:r>
            <a:r>
              <a:rPr lang="it-IT" sz="1800" i="1" dirty="0" smtClean="0">
                <a:latin typeface="Georgia" pitchFamily="18" charset="0"/>
              </a:rPr>
              <a:t> di lieve entità, che non siano </a:t>
            </a:r>
            <a:r>
              <a:rPr lang="it-IT" sz="1800" b="1" i="1" dirty="0" smtClean="0">
                <a:latin typeface="Georgia" pitchFamily="18" charset="0"/>
              </a:rPr>
              <a:t>suscettibili</a:t>
            </a:r>
            <a:r>
              <a:rPr lang="it-IT" sz="1800" i="1" dirty="0" smtClean="0">
                <a:latin typeface="Georgia" pitchFamily="18" charset="0"/>
              </a:rPr>
              <a:t> di </a:t>
            </a:r>
            <a:r>
              <a:rPr lang="it-IT" sz="1800" b="1" i="1" dirty="0" smtClean="0">
                <a:latin typeface="Georgia" pitchFamily="18" charset="0"/>
              </a:rPr>
              <a:t>accertamento clinico strumentale obiettivo</a:t>
            </a:r>
            <a:r>
              <a:rPr lang="it-IT" sz="1800" i="1" dirty="0" smtClean="0">
                <a:latin typeface="Georgia" pitchFamily="18" charset="0"/>
              </a:rPr>
              <a:t>, non potranno dar luogo a risarcimento per danno biologico </a:t>
            </a:r>
            <a:r>
              <a:rPr lang="it-IT" sz="1800" b="1" i="1" dirty="0" smtClean="0">
                <a:latin typeface="Georgia" pitchFamily="18" charset="0"/>
              </a:rPr>
              <a:t>permanente</a:t>
            </a:r>
            <a:r>
              <a:rPr lang="it-IT" sz="1800" i="1" dirty="0" smtClean="0">
                <a:latin typeface="Georgia" pitchFamily="18" charset="0"/>
              </a:rPr>
              <a:t>.</a:t>
            </a:r>
          </a:p>
          <a:p>
            <a:pPr marL="0" indent="0" algn="just" fontAlgn="auto">
              <a:spcAft>
                <a:spcPts val="0"/>
              </a:spcAft>
              <a:defRPr/>
            </a:pPr>
            <a:endParaRPr lang="it-IT" sz="1800" dirty="0">
              <a:latin typeface="Georgia" pitchFamily="18" charset="0"/>
            </a:endParaRPr>
          </a:p>
        </p:txBody>
      </p:sp>
      <p:sp>
        <p:nvSpPr>
          <p:cNvPr id="6" name="Titolo 3"/>
          <p:cNvSpPr txBox="1">
            <a:spLocks/>
          </p:cNvSpPr>
          <p:nvPr/>
        </p:nvSpPr>
        <p:spPr>
          <a:xfrm>
            <a:off x="4592638" y="1649413"/>
            <a:ext cx="3970337" cy="4525962"/>
          </a:xfrm>
          <a:prstGeom prst="roundRect">
            <a:avLst/>
          </a:prstGeom>
        </p:spPr>
        <p:style>
          <a:lnRef idx="2">
            <a:schemeClr val="dk1"/>
          </a:lnRef>
          <a:fillRef idx="1">
            <a:schemeClr val="lt1"/>
          </a:fillRef>
          <a:effectRef idx="0">
            <a:schemeClr val="dk1"/>
          </a:effectRef>
          <a:fontRef idx="minor">
            <a:schemeClr val="dk1"/>
          </a:fontRef>
        </p:style>
        <p:txBody>
          <a:bodyPr anchor="ctr">
            <a:normAutofit fontScale="97500"/>
          </a:bodyPr>
          <a:lstStyle>
            <a:lvl1pPr marL="342900" indent="-342900" algn="ctr" defTabSz="914400" rtl="0" eaLnBrk="1" latinLnBrk="0" hangingPunct="1">
              <a:spcBef>
                <a:spcPct val="0"/>
              </a:spcBef>
              <a:buFont typeface="Arial" pitchFamily="34" charset="0"/>
              <a:buNone/>
              <a:defRPr sz="4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fontAlgn="auto">
              <a:spcAft>
                <a:spcPts val="0"/>
              </a:spcAft>
              <a:defRPr/>
            </a:pPr>
            <a:r>
              <a:rPr lang="it-IT" sz="1800" b="1" i="1" dirty="0">
                <a:latin typeface="Georgia" pitchFamily="18" charset="0"/>
              </a:rPr>
              <a:t>Comma 3-quater.</a:t>
            </a:r>
            <a:r>
              <a:rPr lang="it-IT" sz="1800" b="1" dirty="0">
                <a:latin typeface="Georgia" pitchFamily="18" charset="0"/>
              </a:rPr>
              <a:t> </a:t>
            </a:r>
            <a:r>
              <a:rPr lang="it-IT" sz="1800" i="1" dirty="0">
                <a:latin typeface="Georgia" pitchFamily="18" charset="0"/>
              </a:rPr>
              <a:t>Il </a:t>
            </a:r>
            <a:r>
              <a:rPr lang="it-IT" sz="1800" b="1" i="1" dirty="0">
                <a:latin typeface="Georgia" pitchFamily="18" charset="0"/>
              </a:rPr>
              <a:t>danno alla persona </a:t>
            </a:r>
            <a:r>
              <a:rPr lang="it-IT" sz="1800" i="1" dirty="0">
                <a:latin typeface="Georgia" pitchFamily="18" charset="0"/>
              </a:rPr>
              <a:t>per lesioni di lieve entità di cui all'articolo 139 del decreto legislativo 7 settembre 2005, n. 209, è risarcito solo a seguito di riscontro medico legale da cui risulti </a:t>
            </a:r>
            <a:r>
              <a:rPr lang="it-IT" sz="1800" b="1" i="1" dirty="0">
                <a:latin typeface="Georgia" pitchFamily="18" charset="0"/>
              </a:rPr>
              <a:t>visivamente o strumentalmente </a:t>
            </a:r>
            <a:r>
              <a:rPr lang="it-IT" sz="1800" i="1" dirty="0">
                <a:latin typeface="Georgia" pitchFamily="18" charset="0"/>
              </a:rPr>
              <a:t>accertata l'esistenza della lesione</a:t>
            </a:r>
            <a:endParaRPr lang="it-IT" sz="1800" dirty="0">
              <a:latin typeface="Georgia" pitchFamily="18" charset="0"/>
            </a:endParaRPr>
          </a:p>
        </p:txBody>
      </p:sp>
      <p:sp>
        <p:nvSpPr>
          <p:cNvPr id="7" name="Ovale 6"/>
          <p:cNvSpPr/>
          <p:nvPr/>
        </p:nvSpPr>
        <p:spPr>
          <a:xfrm>
            <a:off x="179388" y="3908425"/>
            <a:ext cx="4392612" cy="11049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2267744" y="5385534"/>
            <a:ext cx="3929607" cy="369332"/>
          </a:xfrm>
          <a:prstGeom prst="rect">
            <a:avLst/>
          </a:prstGeom>
          <a:noFill/>
        </p:spPr>
        <p:txBody>
          <a:bodyPr>
            <a:spAutoFit/>
          </a:bodyPr>
          <a:lstStyle/>
          <a:p>
            <a:pPr algn="ctr" fontAlgn="auto">
              <a:spcBef>
                <a:spcPts val="0"/>
              </a:spcBef>
              <a:spcAft>
                <a:spcPts val="0"/>
              </a:spcAft>
              <a:defRPr/>
            </a:pPr>
            <a:r>
              <a:rPr lang="it-IT" b="1" i="1" dirty="0">
                <a:ln w="12700">
                  <a:solidFill>
                    <a:schemeClr val="bg2">
                      <a:lumMod val="25000"/>
                    </a:schemeClr>
                  </a:solidFill>
                  <a:prstDash val="solid"/>
                </a:ln>
                <a:solidFill>
                  <a:srgbClr val="C00000"/>
                </a:solidFill>
                <a:effectLst>
                  <a:outerShdw blurRad="50800" dist="50800" dir="5400000" algn="ctr" rotWithShape="0">
                    <a:schemeClr val="bg2">
                      <a:lumMod val="75000"/>
                    </a:schemeClr>
                  </a:outerShdw>
                </a:effectLst>
                <a:latin typeface="Georgia" pitchFamily="18" charset="0"/>
              </a:rPr>
              <a:t>Asindeto </a:t>
            </a:r>
            <a:r>
              <a:rPr lang="it-IT" b="1" i="1" dirty="0" err="1">
                <a:ln w="12700">
                  <a:solidFill>
                    <a:schemeClr val="bg2">
                      <a:lumMod val="25000"/>
                    </a:schemeClr>
                  </a:solidFill>
                  <a:prstDash val="solid"/>
                </a:ln>
                <a:solidFill>
                  <a:srgbClr val="C00000"/>
                </a:solidFill>
                <a:effectLst>
                  <a:outerShdw blurRad="50800" dist="50800" dir="5400000" algn="ctr" rotWithShape="0">
                    <a:schemeClr val="bg2">
                      <a:lumMod val="75000"/>
                    </a:schemeClr>
                  </a:outerShdw>
                </a:effectLst>
                <a:latin typeface="Georgia" pitchFamily="18" charset="0"/>
              </a:rPr>
              <a:t>accumulativo</a:t>
            </a:r>
            <a:endParaRPr lang="it-IT" b="1" i="1" dirty="0">
              <a:ln w="12700">
                <a:solidFill>
                  <a:schemeClr val="bg2">
                    <a:lumMod val="25000"/>
                  </a:schemeClr>
                </a:solidFill>
                <a:prstDash val="solid"/>
              </a:ln>
              <a:solidFill>
                <a:srgbClr val="C00000"/>
              </a:solidFill>
              <a:effectLst>
                <a:outerShdw blurRad="50800" dist="50800" dir="5400000" algn="ctr" rotWithShape="0">
                  <a:schemeClr val="bg2">
                    <a:lumMod val="75000"/>
                  </a:schemeClr>
                </a:outerShdw>
              </a:effectLst>
              <a:latin typeface="Georgia" pitchFamily="18" charset="0"/>
            </a:endParaRPr>
          </a:p>
        </p:txBody>
      </p:sp>
      <p:sp>
        <p:nvSpPr>
          <p:cNvPr id="9" name="Pergamena 2 8"/>
          <p:cNvSpPr/>
          <p:nvPr/>
        </p:nvSpPr>
        <p:spPr>
          <a:xfrm>
            <a:off x="5795963" y="4460875"/>
            <a:ext cx="2089150" cy="312738"/>
          </a:xfrm>
          <a:prstGeom prst="horizontalScroll">
            <a:avLst/>
          </a:prstGeom>
          <a:solidFill>
            <a:schemeClr val="accent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i="1" dirty="0">
                <a:solidFill>
                  <a:schemeClr val="tx1"/>
                </a:solidFill>
                <a:latin typeface="Georgia" pitchFamily="18" charset="0"/>
              </a:rPr>
              <a:t>clinicamente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Rectangle 10"/>
          <p:cNvSpPr>
            <a:spLocks noChangeArrowheads="1"/>
          </p:cNvSpPr>
          <p:nvPr/>
        </p:nvSpPr>
        <p:spPr bwMode="auto">
          <a:xfrm>
            <a:off x="0" y="1366838"/>
            <a:ext cx="9144000" cy="0"/>
          </a:xfrm>
          <a:prstGeom prst="rect">
            <a:avLst/>
          </a:prstGeom>
          <a:noFill/>
          <a:ln w="9525">
            <a:noFill/>
            <a:miter lim="800000"/>
            <a:headEnd/>
            <a:tailEnd/>
          </a:ln>
          <a:effectLst/>
        </p:spPr>
        <p:txBody>
          <a:bodyPr wrap="none" anchor="ctr">
            <a:spAutoFit/>
          </a:bodyPr>
          <a:lstStyle/>
          <a:p>
            <a:endParaRPr lang="it-IT"/>
          </a:p>
        </p:txBody>
      </p:sp>
      <p:pic>
        <p:nvPicPr>
          <p:cNvPr id="44041" name="Immagine 1"/>
          <p:cNvPicPr>
            <a:picLocks noChangeAspect="1" noChangeArrowheads="1"/>
          </p:cNvPicPr>
          <p:nvPr/>
        </p:nvPicPr>
        <p:blipFill>
          <a:blip r:embed="rId2"/>
          <a:srcRect/>
          <a:stretch>
            <a:fillRect/>
          </a:stretch>
        </p:blipFill>
        <p:spPr bwMode="auto">
          <a:xfrm>
            <a:off x="250825" y="260350"/>
            <a:ext cx="8569325" cy="6192838"/>
          </a:xfrm>
          <a:prstGeom prst="rect">
            <a:avLst/>
          </a:prstGeom>
          <a:noFill/>
        </p:spPr>
      </p:pic>
      <p:sp>
        <p:nvSpPr>
          <p:cNvPr id="44043" name="Rectangle 11"/>
          <p:cNvSpPr>
            <a:spLocks noChangeArrowheads="1"/>
          </p:cNvSpPr>
          <p:nvPr/>
        </p:nvSpPr>
        <p:spPr bwMode="auto">
          <a:xfrm>
            <a:off x="0" y="5491163"/>
            <a:ext cx="9144000" cy="0"/>
          </a:xfrm>
          <a:prstGeom prst="rect">
            <a:avLst/>
          </a:prstGeom>
          <a:noFill/>
          <a:ln w="9525">
            <a:noFill/>
            <a:miter lim="800000"/>
            <a:headEnd/>
            <a:tailEnd/>
          </a:ln>
          <a:effectLst/>
        </p:spPr>
        <p:txBody>
          <a:bodyPr anchor="ctr">
            <a:spAutoFit/>
          </a:bodyPr>
          <a:lstStyle/>
          <a:p>
            <a:endParaRPr lang="it-IT">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76672"/>
            <a:ext cx="8229600" cy="5112568"/>
          </a:xfrm>
        </p:spPr>
        <p:txBody>
          <a:bodyPr rtlCol="0">
            <a:normAutofit fontScale="92500" lnSpcReduction="20000"/>
          </a:bodyPr>
          <a:lstStyle/>
          <a:p>
            <a:pPr marL="0" indent="0" algn="ctr" fontAlgn="auto">
              <a:spcAft>
                <a:spcPts val="0"/>
              </a:spcAft>
              <a:buFont typeface="Arial" pitchFamily="34" charset="0"/>
              <a:buNone/>
              <a:defRPr/>
            </a:pPr>
            <a:r>
              <a:rPr lang="it-IT" sz="4300" b="1" dirty="0" smtClean="0">
                <a:ln>
                  <a:solidFill>
                    <a:schemeClr val="bg2">
                      <a:lumMod val="25000"/>
                    </a:schemeClr>
                  </a:solidFill>
                </a:ln>
                <a:solidFill>
                  <a:srgbClr val="C00000"/>
                </a:solidFill>
                <a:latin typeface="Georgia" pitchFamily="18" charset="0"/>
              </a:rPr>
              <a:t>In Conclusione</a:t>
            </a:r>
          </a:p>
          <a:p>
            <a:pPr marL="0" indent="0" algn="ctr" fontAlgn="auto">
              <a:spcAft>
                <a:spcPts val="0"/>
              </a:spcAft>
              <a:buFont typeface="Arial" pitchFamily="34" charset="0"/>
              <a:buNone/>
              <a:defRPr/>
            </a:pPr>
            <a:endParaRPr lang="it-IT" sz="4000" b="1" dirty="0">
              <a:ln>
                <a:solidFill>
                  <a:schemeClr val="bg2">
                    <a:lumMod val="25000"/>
                  </a:schemeClr>
                </a:solidFill>
              </a:ln>
              <a:solidFill>
                <a:srgbClr val="C00000"/>
              </a:solidFill>
              <a:latin typeface="Georgia" pitchFamily="18" charset="0"/>
            </a:endParaRPr>
          </a:p>
          <a:p>
            <a:pPr algn="ctr" fontAlgn="auto">
              <a:spcAft>
                <a:spcPts val="0"/>
              </a:spcAft>
              <a:buFont typeface="Arial" pitchFamily="34" charset="0"/>
              <a:buAutoNum type="arabicPeriod"/>
              <a:defRPr/>
            </a:pPr>
            <a:r>
              <a:rPr lang="it-IT" sz="1800" b="1" dirty="0" smtClean="0">
                <a:ln>
                  <a:solidFill>
                    <a:schemeClr val="bg2">
                      <a:lumMod val="25000"/>
                    </a:schemeClr>
                  </a:solidFill>
                </a:ln>
                <a:solidFill>
                  <a:srgbClr val="C00000"/>
                </a:solidFill>
                <a:latin typeface="Georgia" pitchFamily="18" charset="0"/>
              </a:rPr>
              <a:t>L’espressione </a:t>
            </a:r>
            <a:r>
              <a:rPr lang="it-IT" sz="1800" b="1" i="1" dirty="0" smtClean="0">
                <a:ln>
                  <a:solidFill>
                    <a:schemeClr val="bg2">
                      <a:lumMod val="25000"/>
                    </a:schemeClr>
                  </a:solidFill>
                </a:ln>
                <a:solidFill>
                  <a:srgbClr val="C00000"/>
                </a:solidFill>
                <a:latin typeface="Georgia" pitchFamily="18" charset="0"/>
              </a:rPr>
              <a:t>«clinico strumentale obiettivo» </a:t>
            </a:r>
            <a:r>
              <a:rPr lang="it-IT" sz="1800" b="1" dirty="0" smtClean="0">
                <a:ln>
                  <a:solidFill>
                    <a:schemeClr val="bg2">
                      <a:lumMod val="25000"/>
                    </a:schemeClr>
                  </a:solidFill>
                </a:ln>
                <a:solidFill>
                  <a:srgbClr val="C00000"/>
                </a:solidFill>
                <a:latin typeface="Georgia" pitchFamily="18" charset="0"/>
              </a:rPr>
              <a:t>del comma 3 </a:t>
            </a:r>
            <a:r>
              <a:rPr lang="it-IT" sz="1800" b="1" i="1" dirty="0" smtClean="0">
                <a:ln>
                  <a:solidFill>
                    <a:schemeClr val="bg2">
                      <a:lumMod val="25000"/>
                    </a:schemeClr>
                  </a:solidFill>
                </a:ln>
                <a:solidFill>
                  <a:srgbClr val="C00000"/>
                </a:solidFill>
                <a:latin typeface="Georgia" pitchFamily="18" charset="0"/>
              </a:rPr>
              <a:t>ter</a:t>
            </a:r>
            <a:r>
              <a:rPr lang="it-IT" sz="1800" b="1" dirty="0" smtClean="0">
                <a:ln>
                  <a:solidFill>
                    <a:schemeClr val="bg2">
                      <a:lumMod val="25000"/>
                    </a:schemeClr>
                  </a:solidFill>
                </a:ln>
                <a:solidFill>
                  <a:srgbClr val="C00000"/>
                </a:solidFill>
                <a:latin typeface="Georgia" pitchFamily="18" charset="0"/>
              </a:rPr>
              <a:t> deve intendersi come un asindeto </a:t>
            </a:r>
            <a:r>
              <a:rPr lang="it-IT" sz="1800" b="1" dirty="0" err="1" smtClean="0">
                <a:ln>
                  <a:solidFill>
                    <a:schemeClr val="bg2">
                      <a:lumMod val="25000"/>
                    </a:schemeClr>
                  </a:solidFill>
                </a:ln>
                <a:solidFill>
                  <a:srgbClr val="C00000"/>
                </a:solidFill>
                <a:latin typeface="Georgia" pitchFamily="18" charset="0"/>
              </a:rPr>
              <a:t>accumulativo</a:t>
            </a:r>
            <a:r>
              <a:rPr lang="it-IT" sz="1800" b="1" dirty="0">
                <a:ln>
                  <a:solidFill>
                    <a:schemeClr val="bg2">
                      <a:lumMod val="25000"/>
                    </a:schemeClr>
                  </a:solidFill>
                </a:ln>
                <a:solidFill>
                  <a:srgbClr val="C00000"/>
                </a:solidFill>
                <a:latin typeface="Georgia" pitchFamily="18" charset="0"/>
              </a:rPr>
              <a:t> </a:t>
            </a:r>
            <a:r>
              <a:rPr lang="it-IT" sz="1800" b="1" dirty="0" smtClean="0">
                <a:ln>
                  <a:solidFill>
                    <a:schemeClr val="bg2">
                      <a:lumMod val="25000"/>
                    </a:schemeClr>
                  </a:solidFill>
                </a:ln>
                <a:solidFill>
                  <a:srgbClr val="C00000"/>
                </a:solidFill>
                <a:latin typeface="Georgia" pitchFamily="18" charset="0"/>
              </a:rPr>
              <a:t>e può rendersi con l’espressione ellittica </a:t>
            </a:r>
            <a:r>
              <a:rPr lang="it-IT" sz="1800" b="1" i="1" dirty="0" smtClean="0">
                <a:ln>
                  <a:solidFill>
                    <a:schemeClr val="bg2">
                      <a:lumMod val="25000"/>
                    </a:schemeClr>
                  </a:solidFill>
                </a:ln>
                <a:solidFill>
                  <a:srgbClr val="C00000"/>
                </a:solidFill>
                <a:latin typeface="Georgia" pitchFamily="18" charset="0"/>
              </a:rPr>
              <a:t>«tenuto conto di tutte le risultanze, secondo la coscienza del medico e la miglior scienza medico legale»</a:t>
            </a:r>
          </a:p>
          <a:p>
            <a:pPr algn="ctr" fontAlgn="auto">
              <a:spcAft>
                <a:spcPts val="0"/>
              </a:spcAft>
              <a:buFont typeface="Arial" pitchFamily="34" charset="0"/>
              <a:buAutoNum type="arabicPeriod"/>
              <a:defRPr/>
            </a:pPr>
            <a:endParaRPr lang="it-IT" sz="1800" b="1" dirty="0" smtClean="0">
              <a:ln>
                <a:solidFill>
                  <a:schemeClr val="bg2">
                    <a:lumMod val="25000"/>
                  </a:schemeClr>
                </a:solidFill>
              </a:ln>
              <a:solidFill>
                <a:srgbClr val="C00000"/>
              </a:solidFill>
              <a:latin typeface="Georgia" pitchFamily="18" charset="0"/>
            </a:endParaRPr>
          </a:p>
          <a:p>
            <a:pPr algn="ctr" fontAlgn="auto">
              <a:spcAft>
                <a:spcPts val="0"/>
              </a:spcAft>
              <a:buFont typeface="Arial" pitchFamily="34" charset="0"/>
              <a:buAutoNum type="arabicPeriod"/>
              <a:defRPr/>
            </a:pPr>
            <a:r>
              <a:rPr lang="it-IT" sz="1800" b="1" dirty="0" smtClean="0">
                <a:ln>
                  <a:solidFill>
                    <a:schemeClr val="bg2">
                      <a:lumMod val="25000"/>
                    </a:schemeClr>
                  </a:solidFill>
                </a:ln>
                <a:solidFill>
                  <a:srgbClr val="C00000"/>
                </a:solidFill>
                <a:latin typeface="Georgia" pitchFamily="18" charset="0"/>
              </a:rPr>
              <a:t>L’espressione </a:t>
            </a:r>
            <a:r>
              <a:rPr lang="it-IT" sz="1800" b="1" i="1" dirty="0" smtClean="0">
                <a:ln>
                  <a:solidFill>
                    <a:schemeClr val="bg2">
                      <a:lumMod val="25000"/>
                    </a:schemeClr>
                  </a:solidFill>
                </a:ln>
                <a:solidFill>
                  <a:srgbClr val="C00000"/>
                </a:solidFill>
                <a:latin typeface="Georgia" pitchFamily="18" charset="0"/>
              </a:rPr>
              <a:t>«visivamente o strumentalmente» </a:t>
            </a:r>
            <a:r>
              <a:rPr lang="it-IT" sz="1800" b="1" dirty="0" smtClean="0">
                <a:ln>
                  <a:solidFill>
                    <a:schemeClr val="bg2">
                      <a:lumMod val="25000"/>
                    </a:schemeClr>
                  </a:solidFill>
                </a:ln>
                <a:solidFill>
                  <a:srgbClr val="C00000"/>
                </a:solidFill>
                <a:latin typeface="Georgia" pitchFamily="18" charset="0"/>
              </a:rPr>
              <a:t>deve intendersi come </a:t>
            </a:r>
            <a:r>
              <a:rPr lang="it-IT" sz="1800" b="1" i="1" dirty="0" smtClean="0">
                <a:ln>
                  <a:solidFill>
                    <a:schemeClr val="bg2">
                      <a:lumMod val="25000"/>
                    </a:schemeClr>
                  </a:solidFill>
                </a:ln>
                <a:solidFill>
                  <a:srgbClr val="C00000"/>
                </a:solidFill>
                <a:latin typeface="Georgia" pitchFamily="18" charset="0"/>
              </a:rPr>
              <a:t>«clinicamente o strumentalmente»</a:t>
            </a:r>
          </a:p>
          <a:p>
            <a:pPr algn="ctr" fontAlgn="auto">
              <a:spcAft>
                <a:spcPts val="0"/>
              </a:spcAft>
              <a:buFont typeface="Arial" pitchFamily="34" charset="0"/>
              <a:buAutoNum type="arabicPeriod"/>
              <a:defRPr/>
            </a:pPr>
            <a:endParaRPr lang="it-IT" sz="1800" b="1" dirty="0" smtClean="0">
              <a:ln>
                <a:solidFill>
                  <a:schemeClr val="bg2">
                    <a:lumMod val="25000"/>
                  </a:schemeClr>
                </a:solidFill>
              </a:ln>
              <a:solidFill>
                <a:srgbClr val="C00000"/>
              </a:solidFill>
              <a:latin typeface="Georgia" pitchFamily="18" charset="0"/>
            </a:endParaRPr>
          </a:p>
          <a:p>
            <a:pPr algn="ctr" fontAlgn="auto">
              <a:spcAft>
                <a:spcPts val="0"/>
              </a:spcAft>
              <a:buFont typeface="Arial" pitchFamily="34" charset="0"/>
              <a:buAutoNum type="arabicPeriod"/>
              <a:defRPr/>
            </a:pPr>
            <a:r>
              <a:rPr lang="it-IT" sz="1800" b="1" dirty="0" smtClean="0">
                <a:ln>
                  <a:solidFill>
                    <a:schemeClr val="bg2">
                      <a:lumMod val="25000"/>
                    </a:schemeClr>
                  </a:solidFill>
                </a:ln>
                <a:solidFill>
                  <a:srgbClr val="C00000"/>
                </a:solidFill>
                <a:latin typeface="Georgia" pitchFamily="18" charset="0"/>
              </a:rPr>
              <a:t>in caso di azione diretta contro l’assicuratore, la norma deve intendersi come un richiamo alla diligenza nell’accertamento medico e legale</a:t>
            </a:r>
          </a:p>
          <a:p>
            <a:pPr algn="ctr" fontAlgn="auto">
              <a:spcAft>
                <a:spcPts val="0"/>
              </a:spcAft>
              <a:buFont typeface="Arial" pitchFamily="34" charset="0"/>
              <a:buAutoNum type="arabicPeriod"/>
              <a:defRPr/>
            </a:pPr>
            <a:endParaRPr lang="it-IT" sz="1800" b="1" dirty="0" smtClean="0">
              <a:ln>
                <a:solidFill>
                  <a:schemeClr val="bg2">
                    <a:lumMod val="25000"/>
                  </a:schemeClr>
                </a:solidFill>
              </a:ln>
              <a:solidFill>
                <a:srgbClr val="C00000"/>
              </a:solidFill>
              <a:latin typeface="Georgia" pitchFamily="18" charset="0"/>
            </a:endParaRPr>
          </a:p>
          <a:p>
            <a:pPr algn="ctr" fontAlgn="auto">
              <a:spcAft>
                <a:spcPts val="0"/>
              </a:spcAft>
              <a:buFont typeface="Arial" pitchFamily="34" charset="0"/>
              <a:buAutoNum type="arabicPeriod"/>
              <a:defRPr/>
            </a:pPr>
            <a:r>
              <a:rPr lang="it-IT" sz="1800" b="1" dirty="0" smtClean="0">
                <a:ln>
                  <a:solidFill>
                    <a:schemeClr val="bg2">
                      <a:lumMod val="25000"/>
                    </a:schemeClr>
                  </a:solidFill>
                </a:ln>
                <a:solidFill>
                  <a:srgbClr val="C00000"/>
                </a:solidFill>
                <a:latin typeface="Georgia" pitchFamily="18" charset="0"/>
              </a:rPr>
              <a:t>La norma è applicabile solo in caso di azione diretta in </a:t>
            </a:r>
            <a:r>
              <a:rPr lang="it-IT" sz="1800" b="1" dirty="0" err="1" smtClean="0">
                <a:ln>
                  <a:solidFill>
                    <a:schemeClr val="bg2">
                      <a:lumMod val="25000"/>
                    </a:schemeClr>
                  </a:solidFill>
                </a:ln>
                <a:solidFill>
                  <a:srgbClr val="C00000"/>
                </a:solidFill>
                <a:latin typeface="Georgia" pitchFamily="18" charset="0"/>
              </a:rPr>
              <a:t>r.c.</a:t>
            </a:r>
            <a:r>
              <a:rPr lang="it-IT" sz="1800" b="1" dirty="0" smtClean="0">
                <a:ln>
                  <a:solidFill>
                    <a:schemeClr val="bg2">
                      <a:lumMod val="25000"/>
                    </a:schemeClr>
                  </a:solidFill>
                </a:ln>
                <a:solidFill>
                  <a:srgbClr val="C00000"/>
                </a:solidFill>
                <a:latin typeface="Georgia" pitchFamily="18" charset="0"/>
              </a:rPr>
              <a:t> auto. Resta esclusa l’azione contro il responsabile, la </a:t>
            </a:r>
            <a:r>
              <a:rPr lang="it-IT" sz="1800" b="1" dirty="0" err="1" smtClean="0">
                <a:ln>
                  <a:solidFill>
                    <a:schemeClr val="bg2">
                      <a:lumMod val="25000"/>
                    </a:schemeClr>
                  </a:solidFill>
                </a:ln>
                <a:solidFill>
                  <a:srgbClr val="C00000"/>
                </a:solidFill>
                <a:latin typeface="Georgia" pitchFamily="18" charset="0"/>
              </a:rPr>
              <a:t>r.c.</a:t>
            </a:r>
            <a:r>
              <a:rPr lang="it-IT" sz="1800" b="1" dirty="0" smtClean="0">
                <a:ln>
                  <a:solidFill>
                    <a:schemeClr val="bg2">
                      <a:lumMod val="25000"/>
                    </a:schemeClr>
                  </a:solidFill>
                </a:ln>
                <a:solidFill>
                  <a:srgbClr val="C00000"/>
                </a:solidFill>
                <a:latin typeface="Georgia" pitchFamily="18" charset="0"/>
              </a:rPr>
              <a:t> generale, l’accertamento incidentale del danno in sede penale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Segnaposto contenuto 5"/>
          <p:cNvPicPr>
            <a:picLocks noGrp="1" noChangeAspect="1"/>
          </p:cNvPicPr>
          <p:nvPr>
            <p:ph idx="1"/>
          </p:nvPr>
        </p:nvPicPr>
        <p:blipFill>
          <a:blip r:embed="rId2"/>
          <a:srcRect/>
          <a:stretch>
            <a:fillRect/>
          </a:stretch>
        </p:blipFill>
        <p:spPr>
          <a:xfrm>
            <a:off x="179388" y="333375"/>
            <a:ext cx="8785225" cy="6119813"/>
          </a:xfrm>
        </p:spPr>
      </p:pic>
      <p:sp>
        <p:nvSpPr>
          <p:cNvPr id="43010" name="Titolo 1"/>
          <p:cNvSpPr>
            <a:spLocks noGrp="1"/>
          </p:cNvSpPr>
          <p:nvPr>
            <p:ph type="title"/>
          </p:nvPr>
        </p:nvSpPr>
        <p:spPr>
          <a:xfrm>
            <a:off x="1476375" y="1125538"/>
            <a:ext cx="6551613" cy="4824412"/>
          </a:xfrm>
        </p:spPr>
        <p:txBody>
          <a:bodyPr/>
          <a:lstStyle/>
          <a:p>
            <a:r>
              <a:rPr lang="it-IT" sz="1800" b="1" smtClean="0">
                <a:latin typeface="Lucida Calligraphy" pitchFamily="66" charset="0"/>
              </a:rPr>
              <a:t>La medicina non è riducibile alle sue scienze di base e alle tecniche generate da esse. Grazie a queste, la medicina può molto, a vantaggio dell’essere umano. Però, una medicina che sia soltanto scientifico-tecnica, autoconclusa in una tecnologia che trasferisce le conquiste della scienza alle innovazione tecniche, è una medicina ridotta, diminuita, dimezzata. È una medicina dove i mezzi restano spesso distanziati dai fini. Lo scopo della scienza e della tecnica, in medicina, è sempre la persona umana. Senza “l’altra metà” finalistica, umanologica, indispensabile per completare la sua identità, la medicina non è se stessa. Perché la medicina non è una scienza. Essa è di più. </a:t>
            </a:r>
            <a:r>
              <a:rPr lang="it-IT" sz="1600" smtClean="0">
                <a:latin typeface="Lucida Calligraphy" pitchFamily="66" charset="0"/>
              </a:rPr>
              <a:t/>
            </a:r>
            <a:br>
              <a:rPr lang="it-IT" sz="1600" smtClean="0">
                <a:latin typeface="Lucida Calligraphy" pitchFamily="66" charset="0"/>
              </a:rPr>
            </a:br>
            <a:r>
              <a:rPr lang="it-IT" sz="1600" smtClean="0">
                <a:latin typeface="Lucida Calligraphy" pitchFamily="66" charset="0"/>
              </a:rPr>
              <a:t/>
            </a:r>
            <a:br>
              <a:rPr lang="it-IT" sz="1600" smtClean="0">
                <a:latin typeface="Lucida Calligraphy" pitchFamily="66" charset="0"/>
              </a:rPr>
            </a:br>
            <a:r>
              <a:rPr lang="it-IT" sz="1400" smtClean="0">
                <a:latin typeface="Lucida Calligraphy" pitchFamily="66" charset="0"/>
              </a:rPr>
              <a:t>Prof. Giorgio Cosmacini,  </a:t>
            </a:r>
            <a:r>
              <a:rPr lang="it-IT" sz="1400" i="1" smtClean="0">
                <a:latin typeface="Lucida Calligraphy" pitchFamily="66" charset="0"/>
              </a:rPr>
              <a:t>La medicina non è una scienza. Breve storia delle sue scienze di base</a:t>
            </a:r>
            <a:r>
              <a:rPr lang="it-IT" sz="1400" smtClean="0">
                <a:latin typeface="Lucida Calligraphy" pitchFamily="66" charset="0"/>
              </a:rPr>
              <a:t>, Raffaello Cortina Editore, Milano, 2008, p. 103. </a:t>
            </a:r>
            <a:endParaRPr lang="it-IT"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uppo 16"/>
          <p:cNvGrpSpPr>
            <a:grpSpLocks/>
          </p:cNvGrpSpPr>
          <p:nvPr/>
        </p:nvGrpSpPr>
        <p:grpSpPr bwMode="auto">
          <a:xfrm>
            <a:off x="4640263" y="1284288"/>
            <a:ext cx="4032250" cy="5329237"/>
            <a:chOff x="0" y="1041790"/>
            <a:chExt cx="8496944" cy="969637"/>
          </a:xfrm>
        </p:grpSpPr>
        <p:sp>
          <p:nvSpPr>
            <p:cNvPr id="18" name="Rettangolo arrotondato 17"/>
            <p:cNvSpPr/>
            <p:nvPr/>
          </p:nvSpPr>
          <p:spPr>
            <a:xfrm>
              <a:off x="0" y="1041790"/>
              <a:ext cx="8496944" cy="969637"/>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ttangolo 18"/>
            <p:cNvSpPr/>
            <p:nvPr/>
          </p:nvSpPr>
          <p:spPr>
            <a:xfrm>
              <a:off x="1294612" y="1089160"/>
              <a:ext cx="4178223" cy="874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99060" rIns="99060" bIns="99060" spcCol="1270" anchor="ctr"/>
            <a:lstStyle/>
            <a:p>
              <a:pPr algn="ctr" defTabSz="1155700" fontAlgn="auto">
                <a:lnSpc>
                  <a:spcPct val="90000"/>
                </a:lnSpc>
                <a:spcAft>
                  <a:spcPct val="35000"/>
                </a:spcAft>
                <a:defRPr/>
              </a:pPr>
              <a:endParaRPr lang="it-IT" sz="2600" b="1" dirty="0">
                <a:latin typeface="Georgia" pitchFamily="18" charset="0"/>
              </a:endParaRPr>
            </a:p>
          </p:txBody>
        </p:sp>
      </p:grpSp>
      <p:sp>
        <p:nvSpPr>
          <p:cNvPr id="6" name="Titolo 5"/>
          <p:cNvSpPr>
            <a:spLocks noGrp="1"/>
          </p:cNvSpPr>
          <p:nvPr>
            <p:ph type="title"/>
          </p:nvPr>
        </p:nvSpPr>
        <p:spPr/>
        <p:txBody>
          <a:bodyPr rtlCol="0">
            <a:normAutofit/>
          </a:bodyPr>
          <a:lstStyle/>
          <a:p>
            <a:pPr fontAlgn="auto">
              <a:spcAft>
                <a:spcPts val="0"/>
              </a:spcAft>
              <a:defRPr/>
            </a:pPr>
            <a:r>
              <a:rPr lang="it-IT" sz="3600" b="1" i="1" dirty="0" smtClean="0">
                <a:ln>
                  <a:solidFill>
                    <a:schemeClr val="accent1">
                      <a:shade val="50000"/>
                    </a:schemeClr>
                  </a:solidFill>
                </a:ln>
                <a:solidFill>
                  <a:srgbClr val="C00000"/>
                </a:solidFill>
                <a:latin typeface="Georgia" pitchFamily="18" charset="0"/>
              </a:rPr>
              <a:t>L. 24 marzo 2012 n. 27, art. 32</a:t>
            </a:r>
            <a:endParaRPr lang="it-IT" sz="3600" b="1" i="1" dirty="0">
              <a:ln>
                <a:solidFill>
                  <a:schemeClr val="accent1">
                    <a:shade val="50000"/>
                  </a:schemeClr>
                </a:solidFill>
              </a:ln>
              <a:solidFill>
                <a:srgbClr val="C00000"/>
              </a:solidFill>
              <a:latin typeface="Georgia" pitchFamily="18" charset="0"/>
            </a:endParaRPr>
          </a:p>
        </p:txBody>
      </p:sp>
      <p:sp>
        <p:nvSpPr>
          <p:cNvPr id="8" name="Segnaposto contenuto 7"/>
          <p:cNvSpPr>
            <a:spLocks noGrp="1"/>
          </p:cNvSpPr>
          <p:nvPr>
            <p:ph sz="half" idx="2"/>
          </p:nvPr>
        </p:nvSpPr>
        <p:spPr>
          <a:xfrm>
            <a:off x="4648200" y="1600200"/>
            <a:ext cx="4171950" cy="4997450"/>
          </a:xfrm>
        </p:spPr>
        <p:txBody>
          <a:bodyPr rtlCol="0">
            <a:normAutofit fontScale="47500" lnSpcReduction="20000"/>
          </a:bodyPr>
          <a:lstStyle/>
          <a:p>
            <a:pPr marL="0" indent="0" fontAlgn="auto">
              <a:lnSpc>
                <a:spcPct val="120000"/>
              </a:lnSpc>
              <a:spcAft>
                <a:spcPts val="0"/>
              </a:spcAft>
              <a:buFont typeface="Arial" pitchFamily="34" charset="0"/>
              <a:buNone/>
              <a:defRPr/>
            </a:pPr>
            <a:r>
              <a:rPr lang="it-IT" sz="4400" b="1" i="1" dirty="0">
                <a:latin typeface="Georgia" pitchFamily="18" charset="0"/>
              </a:rPr>
              <a:t>Comma 3-quater.</a:t>
            </a:r>
            <a:r>
              <a:rPr lang="it-IT" sz="4400" b="1" dirty="0">
                <a:latin typeface="Georgia" pitchFamily="18" charset="0"/>
              </a:rPr>
              <a:t> </a:t>
            </a:r>
            <a:r>
              <a:rPr lang="it-IT" sz="4400" i="1" dirty="0" smtClean="0">
                <a:latin typeface="Georgia" pitchFamily="18" charset="0"/>
              </a:rPr>
              <a:t>Il </a:t>
            </a:r>
            <a:r>
              <a:rPr lang="it-IT" sz="4400" b="1" i="1" dirty="0">
                <a:latin typeface="Georgia" pitchFamily="18" charset="0"/>
              </a:rPr>
              <a:t>danno alla persona </a:t>
            </a:r>
            <a:r>
              <a:rPr lang="it-IT" sz="4400" i="1" dirty="0">
                <a:latin typeface="Georgia" pitchFamily="18" charset="0"/>
              </a:rPr>
              <a:t>per lesioni di lieve entità di cui all'articolo 139 del decreto legislativo 7 settembre 2005, n. 209, è risarcito solo a seguito di riscontro medico legale da cui risulti </a:t>
            </a:r>
            <a:r>
              <a:rPr lang="it-IT" sz="4400" b="1" i="1" dirty="0">
                <a:latin typeface="Georgia" pitchFamily="18" charset="0"/>
              </a:rPr>
              <a:t>visivamente o strumentalmente </a:t>
            </a:r>
            <a:r>
              <a:rPr lang="it-IT" sz="4400" i="1" dirty="0">
                <a:latin typeface="Georgia" pitchFamily="18" charset="0"/>
              </a:rPr>
              <a:t>accertata l'esistenza della lesione</a:t>
            </a:r>
            <a:r>
              <a:rPr lang="it-IT" sz="4400" dirty="0" smtClean="0">
                <a:latin typeface="Georgia" pitchFamily="18" charset="0"/>
              </a:rPr>
              <a:t>.</a:t>
            </a:r>
            <a:endParaRPr lang="it-IT" sz="4400" dirty="0">
              <a:latin typeface="Georgia" pitchFamily="18" charset="0"/>
            </a:endParaRPr>
          </a:p>
          <a:p>
            <a:pPr fontAlgn="auto">
              <a:spcAft>
                <a:spcPts val="0"/>
              </a:spcAft>
              <a:buFont typeface="Arial" pitchFamily="34" charset="0"/>
              <a:buChar char="•"/>
              <a:defRPr/>
            </a:pPr>
            <a:endParaRPr lang="it-IT" sz="2400" dirty="0">
              <a:latin typeface="Georgia" pitchFamily="18" charset="0"/>
            </a:endParaRPr>
          </a:p>
        </p:txBody>
      </p:sp>
      <p:grpSp>
        <p:nvGrpSpPr>
          <p:cNvPr id="16388" name="Gruppo 10"/>
          <p:cNvGrpSpPr>
            <a:grpSpLocks/>
          </p:cNvGrpSpPr>
          <p:nvPr/>
        </p:nvGrpSpPr>
        <p:grpSpPr bwMode="auto">
          <a:xfrm>
            <a:off x="395288" y="1268413"/>
            <a:ext cx="4032250" cy="5329237"/>
            <a:chOff x="0" y="1041790"/>
            <a:chExt cx="8496944" cy="969637"/>
          </a:xfrm>
        </p:grpSpPr>
        <p:sp>
          <p:nvSpPr>
            <p:cNvPr id="12" name="Rettangolo arrotondato 11"/>
            <p:cNvSpPr/>
            <p:nvPr/>
          </p:nvSpPr>
          <p:spPr>
            <a:xfrm>
              <a:off x="0" y="1041790"/>
              <a:ext cx="8496944" cy="969637"/>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ttangolo 12"/>
            <p:cNvSpPr/>
            <p:nvPr/>
          </p:nvSpPr>
          <p:spPr>
            <a:xfrm>
              <a:off x="1294612" y="1089160"/>
              <a:ext cx="4178223" cy="874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99060" rIns="99060" bIns="99060" spcCol="1270" anchor="ctr"/>
            <a:lstStyle/>
            <a:p>
              <a:pPr algn="ctr" defTabSz="1155700" fontAlgn="auto">
                <a:lnSpc>
                  <a:spcPct val="90000"/>
                </a:lnSpc>
                <a:spcAft>
                  <a:spcPct val="35000"/>
                </a:spcAft>
                <a:defRPr/>
              </a:pPr>
              <a:endParaRPr lang="it-IT" sz="2600" b="1" dirty="0">
                <a:latin typeface="Georgia" pitchFamily="18" charset="0"/>
              </a:endParaRPr>
            </a:p>
          </p:txBody>
        </p:sp>
      </p:grpSp>
      <p:sp>
        <p:nvSpPr>
          <p:cNvPr id="14" name="Segnaposto contenuto 13"/>
          <p:cNvSpPr>
            <a:spLocks noGrp="1"/>
          </p:cNvSpPr>
          <p:nvPr>
            <p:ph sz="half" idx="1"/>
          </p:nvPr>
        </p:nvSpPr>
        <p:spPr>
          <a:xfrm>
            <a:off x="395288" y="1600200"/>
            <a:ext cx="4032250" cy="4997450"/>
          </a:xfrm>
        </p:spPr>
        <p:txBody>
          <a:bodyPr rtlCol="0">
            <a:normAutofit fontScale="47500" lnSpcReduction="20000"/>
          </a:bodyPr>
          <a:lstStyle/>
          <a:p>
            <a:pPr marL="0" indent="0" fontAlgn="auto">
              <a:lnSpc>
                <a:spcPct val="120000"/>
              </a:lnSpc>
              <a:spcAft>
                <a:spcPts val="0"/>
              </a:spcAft>
              <a:buFont typeface="Arial" pitchFamily="34" charset="0"/>
              <a:buNone/>
              <a:defRPr/>
            </a:pPr>
            <a:r>
              <a:rPr lang="it-IT" sz="4400" b="1" i="1" dirty="0">
                <a:latin typeface="Georgia" pitchFamily="18" charset="0"/>
              </a:rPr>
              <a:t>Comma 3-ter. </a:t>
            </a:r>
            <a:r>
              <a:rPr lang="it-IT" sz="4400" i="1" dirty="0" smtClean="0">
                <a:latin typeface="Georgia" pitchFamily="18" charset="0"/>
              </a:rPr>
              <a:t>Al </a:t>
            </a:r>
            <a:r>
              <a:rPr lang="it-IT" sz="4400" i="1" dirty="0">
                <a:latin typeface="Georgia" pitchFamily="18" charset="0"/>
              </a:rPr>
              <a:t>comma 2 dell'articolo 139 del codice delle assicurazioni private di cui al decreto legislativo 7 settembre 2005, n. 209</a:t>
            </a:r>
            <a:r>
              <a:rPr lang="it-IT" sz="4400" i="1" dirty="0" smtClean="0">
                <a:latin typeface="Georgia" pitchFamily="18" charset="0"/>
              </a:rPr>
              <a:t>, è aggiunto, </a:t>
            </a:r>
            <a:r>
              <a:rPr lang="it-IT" sz="4400" i="1" dirty="0">
                <a:latin typeface="Georgia" pitchFamily="18" charset="0"/>
              </a:rPr>
              <a:t>in fine, il seguente periodo: </a:t>
            </a:r>
            <a:r>
              <a:rPr lang="it-IT" sz="4400" i="1" dirty="0" smtClean="0">
                <a:latin typeface="Georgia" pitchFamily="18" charset="0"/>
              </a:rPr>
              <a:t>In </a:t>
            </a:r>
            <a:r>
              <a:rPr lang="it-IT" sz="4400" i="1" dirty="0">
                <a:latin typeface="Georgia" pitchFamily="18" charset="0"/>
              </a:rPr>
              <a:t>ogni caso, le </a:t>
            </a:r>
            <a:r>
              <a:rPr lang="it-IT" sz="4400" b="1" i="1" dirty="0">
                <a:latin typeface="Georgia" pitchFamily="18" charset="0"/>
              </a:rPr>
              <a:t>lesioni</a:t>
            </a:r>
            <a:r>
              <a:rPr lang="it-IT" sz="4400" i="1" dirty="0">
                <a:latin typeface="Georgia" pitchFamily="18" charset="0"/>
              </a:rPr>
              <a:t> di lieve </a:t>
            </a:r>
            <a:r>
              <a:rPr lang="it-IT" sz="4400" i="1" dirty="0" smtClean="0">
                <a:latin typeface="Georgia" pitchFamily="18" charset="0"/>
              </a:rPr>
              <a:t>entità, </a:t>
            </a:r>
            <a:r>
              <a:rPr lang="it-IT" sz="4400" i="1" dirty="0">
                <a:latin typeface="Georgia" pitchFamily="18" charset="0"/>
              </a:rPr>
              <a:t>che non siano </a:t>
            </a:r>
            <a:r>
              <a:rPr lang="it-IT" sz="4400" b="1" i="1" dirty="0">
                <a:latin typeface="Georgia" pitchFamily="18" charset="0"/>
              </a:rPr>
              <a:t>suscettibili</a:t>
            </a:r>
            <a:r>
              <a:rPr lang="it-IT" sz="4400" i="1" dirty="0">
                <a:latin typeface="Georgia" pitchFamily="18" charset="0"/>
              </a:rPr>
              <a:t> di </a:t>
            </a:r>
            <a:r>
              <a:rPr lang="it-IT" sz="4400" b="1" i="1" dirty="0">
                <a:latin typeface="Georgia" pitchFamily="18" charset="0"/>
              </a:rPr>
              <a:t>accertamento clinico strumentale obiettivo</a:t>
            </a:r>
            <a:r>
              <a:rPr lang="it-IT" sz="4400" i="1" dirty="0">
                <a:latin typeface="Georgia" pitchFamily="18" charset="0"/>
              </a:rPr>
              <a:t>, non potranno dar luogo a risarcimento per danno biologico </a:t>
            </a:r>
            <a:r>
              <a:rPr lang="it-IT" sz="4400" b="1" i="1" dirty="0" smtClean="0">
                <a:latin typeface="Georgia" pitchFamily="18" charset="0"/>
              </a:rPr>
              <a:t>permanente</a:t>
            </a:r>
            <a:r>
              <a:rPr lang="it-IT" sz="4400" i="1" dirty="0" smtClean="0">
                <a:latin typeface="Georgia" pitchFamily="18" charset="0"/>
              </a:rPr>
              <a:t>.</a:t>
            </a:r>
            <a:endParaRPr lang="it-IT" sz="4400" i="1" dirty="0">
              <a:latin typeface="Georgia" pitchFamily="18" charset="0"/>
            </a:endParaRPr>
          </a:p>
          <a:p>
            <a:pPr fontAlgn="auto">
              <a:spcAft>
                <a:spcPts val="0"/>
              </a:spcAft>
              <a:buFont typeface="Arial" pitchFamily="34" charset="0"/>
              <a:buChar char="•"/>
              <a:defRPr/>
            </a:pPr>
            <a:endParaRPr lang="it-IT"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a 12"/>
          <p:cNvGraphicFramePr/>
          <p:nvPr/>
        </p:nvGraphicFramePr>
        <p:xfrm>
          <a:off x="251520" y="620689"/>
          <a:ext cx="8496944"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ottotitolo 11"/>
          <p:cNvSpPr>
            <a:spLocks noGrp="1"/>
          </p:cNvSpPr>
          <p:nvPr>
            <p:ph type="subTitle" idx="1"/>
          </p:nvPr>
        </p:nvSpPr>
        <p:spPr>
          <a:xfrm>
            <a:off x="251520" y="2692900"/>
            <a:ext cx="8352928" cy="4165099"/>
          </a:xfrm>
        </p:spPr>
        <p:txBody>
          <a:bodyPr rtlCol="0">
            <a:normAutofit/>
            <a:scene3d>
              <a:camera prst="orthographicFront"/>
              <a:lightRig rig="threePt" dir="t"/>
            </a:scene3d>
            <a:sp3d extrusionH="57150">
              <a:bevelT w="38100" h="38100"/>
            </a:sp3d>
          </a:bodyPr>
          <a:lstStyle/>
          <a:p>
            <a:pPr fontAlgn="auto">
              <a:spcAft>
                <a:spcPts val="0"/>
              </a:spcAft>
              <a:buFont typeface="Arial" pitchFamily="34" charset="0"/>
              <a:buNone/>
              <a:defRPr/>
            </a:pPr>
            <a:r>
              <a:rPr lang="it-IT" sz="2400" b="1" dirty="0" smtClean="0">
                <a:solidFill>
                  <a:srgbClr val="C00000"/>
                </a:solidFill>
                <a:latin typeface="Georgia" pitchFamily="18" charset="0"/>
              </a:rPr>
              <a:t>Asindeto</a:t>
            </a:r>
            <a:r>
              <a:rPr lang="it-IT" sz="2400" b="1" dirty="0" smtClean="0">
                <a:solidFill>
                  <a:schemeClr val="tx1"/>
                </a:solidFill>
                <a:latin typeface="Georgia" pitchFamily="18" charset="0"/>
              </a:rPr>
              <a:t>:</a:t>
            </a:r>
            <a:r>
              <a:rPr lang="it-IT" sz="2400" b="1" i="1" dirty="0" smtClean="0">
                <a:solidFill>
                  <a:schemeClr val="tx1"/>
                </a:solidFill>
                <a:latin typeface="Georgia" pitchFamily="18" charset="0"/>
              </a:rPr>
              <a:t> figura retorica </a:t>
            </a:r>
            <a:r>
              <a:rPr lang="it-IT" sz="2400" b="1" i="1" dirty="0">
                <a:solidFill>
                  <a:schemeClr val="tx1"/>
                </a:solidFill>
                <a:latin typeface="Georgia" pitchFamily="18" charset="0"/>
              </a:rPr>
              <a:t>che consiste in un'elencazione di termini o in una coordinazione di più </a:t>
            </a:r>
            <a:r>
              <a:rPr lang="it-IT" sz="2400" b="1" i="1" dirty="0" smtClean="0">
                <a:solidFill>
                  <a:schemeClr val="tx1"/>
                </a:solidFill>
                <a:latin typeface="Georgia" pitchFamily="18" charset="0"/>
              </a:rPr>
              <a:t>proposizioni, </a:t>
            </a:r>
            <a:r>
              <a:rPr lang="it-IT" sz="2400" b="1" i="1" dirty="0">
                <a:solidFill>
                  <a:schemeClr val="tx1"/>
                </a:solidFill>
                <a:latin typeface="Georgia" pitchFamily="18" charset="0"/>
              </a:rPr>
              <a:t>senza l'uso </a:t>
            </a:r>
            <a:r>
              <a:rPr lang="it-IT" sz="2400" b="1" i="1" dirty="0" smtClean="0">
                <a:solidFill>
                  <a:schemeClr val="tx1"/>
                </a:solidFill>
                <a:latin typeface="Georgia" pitchFamily="18" charset="0"/>
              </a:rPr>
              <a:t>di congiunzioni. </a:t>
            </a:r>
            <a:r>
              <a:rPr lang="it-IT" sz="2400" b="1" i="1" dirty="0">
                <a:solidFill>
                  <a:schemeClr val="tx1"/>
                </a:solidFill>
                <a:latin typeface="Georgia" pitchFamily="18" charset="0"/>
              </a:rPr>
              <a:t>Dal punto di vista semantico si può risolvere o in una mera </a:t>
            </a:r>
            <a:r>
              <a:rPr lang="it-IT" sz="2400" b="1" i="1" dirty="0" smtClean="0">
                <a:solidFill>
                  <a:schemeClr val="tx1"/>
                </a:solidFill>
                <a:latin typeface="Georgia" pitchFamily="18" charset="0"/>
              </a:rPr>
              <a:t>enumerazione o </a:t>
            </a:r>
            <a:r>
              <a:rPr lang="it-IT" sz="2400" b="1" i="1" dirty="0">
                <a:solidFill>
                  <a:schemeClr val="tx1"/>
                </a:solidFill>
                <a:latin typeface="Georgia" pitchFamily="18" charset="0"/>
              </a:rPr>
              <a:t>in una accumulazione che produce uno spostamento di </a:t>
            </a:r>
            <a:r>
              <a:rPr lang="it-IT" sz="2400" b="1" i="1" dirty="0" smtClean="0">
                <a:solidFill>
                  <a:schemeClr val="tx1"/>
                </a:solidFill>
                <a:latin typeface="Georgia" pitchFamily="18" charset="0"/>
              </a:rPr>
              <a:t>significato</a:t>
            </a:r>
            <a:endParaRPr lang="it-IT" sz="2400" b="1" dirty="0">
              <a:solidFill>
                <a:schemeClr val="tx1"/>
              </a:solidFill>
              <a:latin typeface="Georgia" pitchFamily="18" charset="0"/>
            </a:endParaRPr>
          </a:p>
        </p:txBody>
      </p:sp>
      <p:grpSp>
        <p:nvGrpSpPr>
          <p:cNvPr id="17411" name="Gruppo 13"/>
          <p:cNvGrpSpPr>
            <a:grpSpLocks/>
          </p:cNvGrpSpPr>
          <p:nvPr/>
        </p:nvGrpSpPr>
        <p:grpSpPr bwMode="auto">
          <a:xfrm>
            <a:off x="250825" y="5265738"/>
            <a:ext cx="8353425" cy="1331912"/>
            <a:chOff x="0" y="1041790"/>
            <a:chExt cx="8496944" cy="969637"/>
          </a:xfrm>
        </p:grpSpPr>
        <p:sp>
          <p:nvSpPr>
            <p:cNvPr id="15" name="Rettangolo arrotondato 14"/>
            <p:cNvSpPr/>
            <p:nvPr/>
          </p:nvSpPr>
          <p:spPr>
            <a:xfrm>
              <a:off x="0" y="1041790"/>
              <a:ext cx="8496944" cy="969637"/>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fontAlgn="auto">
                <a:spcBef>
                  <a:spcPts val="0"/>
                </a:spcBef>
                <a:spcAft>
                  <a:spcPts val="0"/>
                </a:spcAft>
                <a:defRPr/>
              </a:pPr>
              <a:r>
                <a:rPr lang="it-IT" i="1" dirty="0">
                  <a:latin typeface="Georgia" pitchFamily="18" charset="0"/>
                </a:rPr>
                <a:t>Es. Asindeto </a:t>
              </a:r>
              <a:r>
                <a:rPr lang="it-IT" b="1" i="1" dirty="0">
                  <a:latin typeface="Georgia" pitchFamily="18" charset="0"/>
                </a:rPr>
                <a:t>Enumerativo</a:t>
              </a:r>
              <a:r>
                <a:rPr lang="it-IT" i="1" dirty="0">
                  <a:latin typeface="Georgia" pitchFamily="18" charset="0"/>
                </a:rPr>
                <a:t>: La richiesta deve essere corredata di copia della carta di identità marca da bollo ricevuta di versamento.</a:t>
              </a:r>
            </a:p>
            <a:p>
              <a:pPr algn="just" fontAlgn="auto">
                <a:spcBef>
                  <a:spcPts val="0"/>
                </a:spcBef>
                <a:spcAft>
                  <a:spcPts val="0"/>
                </a:spcAft>
                <a:defRPr/>
              </a:pPr>
              <a:r>
                <a:rPr lang="it-IT" i="1" dirty="0">
                  <a:latin typeface="Georgia" pitchFamily="18" charset="0"/>
                </a:rPr>
                <a:t>Es. Asindeto </a:t>
              </a:r>
              <a:r>
                <a:rPr lang="it-IT" b="1" i="1" dirty="0" err="1">
                  <a:latin typeface="Georgia" pitchFamily="18" charset="0"/>
                </a:rPr>
                <a:t>Accumulativo</a:t>
              </a:r>
              <a:r>
                <a:rPr lang="it-IT" i="1" dirty="0">
                  <a:latin typeface="Georgia" pitchFamily="18" charset="0"/>
                </a:rPr>
                <a:t>: Virgilio è un esponente della poesia ellenistico romana. Porretta è una località dell’appennino tosco emiliano.</a:t>
              </a:r>
            </a:p>
          </p:txBody>
        </p:sp>
        <p:sp>
          <p:nvSpPr>
            <p:cNvPr id="16" name="Rettangolo 15"/>
            <p:cNvSpPr/>
            <p:nvPr/>
          </p:nvSpPr>
          <p:spPr>
            <a:xfrm>
              <a:off x="1296665" y="1089174"/>
              <a:ext cx="4175807" cy="8748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99060" rIns="99060" bIns="99060" spcCol="1270" anchor="ctr"/>
            <a:lstStyle/>
            <a:p>
              <a:pPr algn="ctr" defTabSz="1155700" fontAlgn="auto">
                <a:lnSpc>
                  <a:spcPct val="90000"/>
                </a:lnSpc>
                <a:spcAft>
                  <a:spcPct val="35000"/>
                </a:spcAft>
                <a:defRPr/>
              </a:pPr>
              <a:endParaRPr lang="it-IT" sz="2600" b="1" dirty="0">
                <a:latin typeface="Georgia" pitchFamily="18"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60648"/>
            <a:ext cx="6334472" cy="3339803"/>
          </a:xfrm>
        </p:spPr>
        <p:txBody>
          <a:bodyPr rtlCol="0">
            <a:normAutofit/>
          </a:bodyPr>
          <a:lstStyle/>
          <a:p>
            <a:pPr fontAlgn="auto">
              <a:spcAft>
                <a:spcPts val="0"/>
              </a:spcAft>
              <a:defRPr/>
            </a:pPr>
            <a:r>
              <a:rPr lang="it-IT" sz="4800" b="1" dirty="0" smtClean="0">
                <a:ln>
                  <a:solidFill>
                    <a:schemeClr val="bg2">
                      <a:lumMod val="25000"/>
                    </a:schemeClr>
                  </a:solidFill>
                </a:ln>
                <a:solidFill>
                  <a:srgbClr val="C00000"/>
                </a:solidFill>
                <a:latin typeface="Georgia" pitchFamily="18" charset="0"/>
              </a:rPr>
              <a:t>II</a:t>
            </a:r>
            <a:br>
              <a:rPr lang="it-IT" sz="4800" b="1" dirty="0" smtClean="0">
                <a:ln>
                  <a:solidFill>
                    <a:schemeClr val="bg2">
                      <a:lumMod val="25000"/>
                    </a:schemeClr>
                  </a:solidFill>
                </a:ln>
                <a:solidFill>
                  <a:srgbClr val="C00000"/>
                </a:solidFill>
                <a:latin typeface="Georgia" pitchFamily="18" charset="0"/>
              </a:rPr>
            </a:br>
            <a:r>
              <a:rPr lang="it-IT" sz="4800" b="1" dirty="0" smtClean="0">
                <a:ln>
                  <a:solidFill>
                    <a:schemeClr val="bg2">
                      <a:lumMod val="25000"/>
                    </a:schemeClr>
                  </a:solidFill>
                </a:ln>
                <a:solidFill>
                  <a:srgbClr val="C00000"/>
                </a:solidFill>
                <a:latin typeface="Georgia" pitchFamily="18" charset="0"/>
              </a:rPr>
              <a:t>Le letture </a:t>
            </a:r>
            <a:br>
              <a:rPr lang="it-IT" sz="4800" b="1" dirty="0" smtClean="0">
                <a:ln>
                  <a:solidFill>
                    <a:schemeClr val="bg2">
                      <a:lumMod val="25000"/>
                    </a:schemeClr>
                  </a:solidFill>
                </a:ln>
                <a:solidFill>
                  <a:srgbClr val="C00000"/>
                </a:solidFill>
                <a:latin typeface="Georgia" pitchFamily="18" charset="0"/>
              </a:rPr>
            </a:br>
            <a:r>
              <a:rPr lang="it-IT" sz="4800" b="1" dirty="0" smtClean="0">
                <a:ln>
                  <a:solidFill>
                    <a:schemeClr val="bg2">
                      <a:lumMod val="25000"/>
                    </a:schemeClr>
                  </a:solidFill>
                </a:ln>
                <a:solidFill>
                  <a:srgbClr val="C00000"/>
                </a:solidFill>
                <a:latin typeface="Georgia" pitchFamily="18" charset="0"/>
              </a:rPr>
              <a:t>Medico </a:t>
            </a:r>
            <a:br>
              <a:rPr lang="it-IT" sz="4800" b="1" dirty="0" smtClean="0">
                <a:ln>
                  <a:solidFill>
                    <a:schemeClr val="bg2">
                      <a:lumMod val="25000"/>
                    </a:schemeClr>
                  </a:solidFill>
                </a:ln>
                <a:solidFill>
                  <a:srgbClr val="C00000"/>
                </a:solidFill>
                <a:latin typeface="Georgia" pitchFamily="18" charset="0"/>
              </a:rPr>
            </a:br>
            <a:r>
              <a:rPr lang="it-IT" sz="4800" b="1" dirty="0" smtClean="0">
                <a:ln>
                  <a:solidFill>
                    <a:schemeClr val="bg2">
                      <a:lumMod val="25000"/>
                    </a:schemeClr>
                  </a:solidFill>
                </a:ln>
                <a:solidFill>
                  <a:srgbClr val="C00000"/>
                </a:solidFill>
                <a:latin typeface="Georgia" pitchFamily="18" charset="0"/>
              </a:rPr>
              <a:t>Legali</a:t>
            </a:r>
            <a:endParaRPr lang="it-IT" sz="4800" b="1" dirty="0">
              <a:ln>
                <a:solidFill>
                  <a:schemeClr val="bg2">
                    <a:lumMod val="25000"/>
                  </a:schemeClr>
                </a:solidFill>
              </a:ln>
              <a:solidFill>
                <a:srgbClr val="C00000"/>
              </a:solidFill>
              <a:latin typeface="Georgia" pitchFamily="18" charset="0"/>
            </a:endParaRPr>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endParaRPr lang="it-IT" dirty="0"/>
          </a:p>
        </p:txBody>
      </p:sp>
      <p:pic>
        <p:nvPicPr>
          <p:cNvPr id="4" name="Immagine 3"/>
          <p:cNvPicPr>
            <a:picLocks noChangeAspect="1"/>
          </p:cNvPicPr>
          <p:nvPr/>
        </p:nvPicPr>
        <p:blipFill>
          <a:blip r:embed="rId2">
            <a:extLst/>
          </a:blip>
          <a:stretch>
            <a:fillRect/>
          </a:stretch>
        </p:blipFill>
        <p:spPr>
          <a:xfrm>
            <a:off x="4644008" y="2492895"/>
            <a:ext cx="2951639" cy="41126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p:txBody>
          <a:bodyPr/>
          <a:lstStyle/>
          <a:p>
            <a:endParaRPr lang="it-IT" smtClean="0"/>
          </a:p>
        </p:txBody>
      </p:sp>
      <p:pic>
        <p:nvPicPr>
          <p:cNvPr id="5" name="Segnaposto contenuto 4"/>
          <p:cNvPicPr>
            <a:picLocks noGrp="1" noChangeAspect="1"/>
          </p:cNvPicPr>
          <p:nvPr>
            <p:ph sz="half" idx="1"/>
          </p:nvPr>
        </p:nvPicPr>
        <p:blipFill>
          <a:blip r:embed="rId2"/>
          <a:stretch>
            <a:fillRect/>
          </a:stretch>
        </p:blipFill>
        <p:spPr>
          <a:xfrm>
            <a:off x="395288" y="115888"/>
            <a:ext cx="8353425" cy="2092325"/>
          </a:xfrm>
          <a:effectLst>
            <a:outerShdw blurRad="50800" dist="38100" dir="2700000" algn="tl" rotWithShape="0">
              <a:schemeClr val="bg2">
                <a:lumMod val="25000"/>
                <a:alpha val="40000"/>
              </a:schemeClr>
            </a:outerShdw>
          </a:effectLst>
        </p:spPr>
      </p:pic>
      <p:sp>
        <p:nvSpPr>
          <p:cNvPr id="19459" name="Segnaposto contenuto 3"/>
          <p:cNvSpPr>
            <a:spLocks noGrp="1"/>
          </p:cNvSpPr>
          <p:nvPr>
            <p:ph sz="half" idx="2"/>
          </p:nvPr>
        </p:nvSpPr>
        <p:spPr>
          <a:xfrm>
            <a:off x="395288" y="2349500"/>
            <a:ext cx="8291512" cy="3959225"/>
          </a:xfrm>
        </p:spPr>
        <p:txBody>
          <a:bodyPr/>
          <a:lstStyle/>
          <a:p>
            <a:pPr marL="0" indent="0" algn="just">
              <a:buFont typeface="Arial" charset="0"/>
              <a:buNone/>
            </a:pPr>
            <a:endParaRPr lang="it-IT" sz="1800" smtClean="0">
              <a:latin typeface="Georgia" pitchFamily="18" charset="0"/>
            </a:endParaRPr>
          </a:p>
          <a:p>
            <a:pPr marL="0" indent="0" algn="just">
              <a:buFont typeface="Arial" charset="0"/>
              <a:buNone/>
            </a:pPr>
            <a:endParaRPr lang="it-IT" sz="1600" smtClean="0">
              <a:latin typeface="Georgia" pitchFamily="18" charset="0"/>
            </a:endParaRPr>
          </a:p>
        </p:txBody>
      </p:sp>
      <p:sp>
        <p:nvSpPr>
          <p:cNvPr id="7" name="Rettangolo arrotondato 6"/>
          <p:cNvSpPr/>
          <p:nvPr/>
        </p:nvSpPr>
        <p:spPr>
          <a:xfrm>
            <a:off x="395288" y="2420938"/>
            <a:ext cx="8353425" cy="4032250"/>
          </a:xfrm>
          <a:prstGeom prst="round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it-IT" i="1" dirty="0">
                <a:latin typeface="Georgia" pitchFamily="18" charset="0"/>
              </a:rPr>
              <a:t>Questo si tradurrà nel non riconoscimento di postumi per tutte quelle lesioni non evidenziabili </a:t>
            </a:r>
            <a:r>
              <a:rPr lang="it-IT" i="1" dirty="0" err="1">
                <a:latin typeface="Georgia" pitchFamily="18" charset="0"/>
              </a:rPr>
              <a:t>ictu</a:t>
            </a:r>
            <a:r>
              <a:rPr lang="it-IT" i="1" dirty="0">
                <a:latin typeface="Georgia" pitchFamily="18" charset="0"/>
              </a:rPr>
              <a:t> oculi al momento della visita o comunque nel corso della malattia certificata o non evidenziate da esami strumentali dei quali il medico legale dovrà effettuare un attento vaglio di attendibilità e compatibilità. </a:t>
            </a:r>
            <a:r>
              <a:rPr lang="it-IT" dirty="0">
                <a:latin typeface="Georgia" pitchFamily="18" charset="0"/>
              </a:rPr>
              <a:t>(pag. 12)</a:t>
            </a:r>
          </a:p>
          <a:p>
            <a:pPr algn="just" fontAlgn="auto">
              <a:spcBef>
                <a:spcPts val="0"/>
              </a:spcBef>
              <a:spcAft>
                <a:spcPts val="0"/>
              </a:spcAft>
              <a:defRPr/>
            </a:pPr>
            <a:endParaRPr lang="it-IT" dirty="0">
              <a:latin typeface="Georgia" pitchFamily="18" charset="0"/>
            </a:endParaRPr>
          </a:p>
          <a:p>
            <a:pPr algn="just" fontAlgn="auto">
              <a:spcBef>
                <a:spcPts val="0"/>
              </a:spcBef>
              <a:spcAft>
                <a:spcPts val="0"/>
              </a:spcAft>
              <a:defRPr/>
            </a:pPr>
            <a:r>
              <a:rPr lang="it-IT" i="1" dirty="0">
                <a:latin typeface="Georgia" pitchFamily="18" charset="0"/>
              </a:rPr>
              <a:t>Tutto ciò per quanto riguarda un modello di “comportamento generale”, mentre per lesioni quale la distorsione del rachide cervicale le semplici contusioni di spalla, ginocchio, caviglia o trauma cranico semplice, si addiverrà ad una sostanziale negazione di postumi permanenti, dato che si tratta di lesioni che per letteratura scientifica acclarata guariscono nella stragrande maggioranza dei casi senza esiti, ma soprattutto per loro stessa definizione sono rappresentate solo da sintomatologia soggettiva. </a:t>
            </a:r>
            <a:r>
              <a:rPr lang="it-IT" dirty="0">
                <a:latin typeface="Georgia" pitchFamily="18" charset="0"/>
              </a:rPr>
              <a:t>(pag. 13)</a:t>
            </a:r>
          </a:p>
          <a:p>
            <a:pPr algn="just" fontAlgn="auto">
              <a:spcBef>
                <a:spcPts val="0"/>
              </a:spcBef>
              <a:spcAft>
                <a:spcPts val="0"/>
              </a:spcAft>
              <a:defRPr/>
            </a:pPr>
            <a:endParaRPr lang="it-IT" dirty="0">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3141663"/>
            <a:ext cx="6400800" cy="2497137"/>
          </a:xfrm>
        </p:spPr>
        <p:txBody>
          <a:bodyPr rtlCol="0">
            <a:normAutofit/>
          </a:bodyPr>
          <a:lstStyle/>
          <a:p>
            <a:pPr fontAlgn="auto">
              <a:spcAft>
                <a:spcPts val="0"/>
              </a:spcAft>
              <a:buFont typeface="Arial" pitchFamily="34" charset="0"/>
              <a:buNone/>
              <a:defRPr/>
            </a:pPr>
            <a:endParaRPr lang="it-IT" dirty="0"/>
          </a:p>
        </p:txBody>
      </p:sp>
      <p:sp>
        <p:nvSpPr>
          <p:cNvPr id="6" name="Rettangolo arrotondato 5"/>
          <p:cNvSpPr/>
          <p:nvPr/>
        </p:nvSpPr>
        <p:spPr>
          <a:xfrm>
            <a:off x="561975" y="188913"/>
            <a:ext cx="5111750" cy="6408737"/>
          </a:xfrm>
          <a:prstGeom prst="roundRect">
            <a:avLst/>
          </a:prstGeom>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it-IT" i="1" dirty="0">
              <a:latin typeface="Georgia" pitchFamily="18" charset="0"/>
            </a:endParaRPr>
          </a:p>
          <a:p>
            <a:pPr fontAlgn="auto">
              <a:spcBef>
                <a:spcPts val="0"/>
              </a:spcBef>
              <a:spcAft>
                <a:spcPts val="0"/>
              </a:spcAft>
              <a:defRPr/>
            </a:pPr>
            <a:endParaRPr lang="it-IT" i="1" dirty="0">
              <a:latin typeface="Georgia" pitchFamily="18" charset="0"/>
            </a:endParaRPr>
          </a:p>
          <a:p>
            <a:pPr fontAlgn="auto">
              <a:spcBef>
                <a:spcPts val="0"/>
              </a:spcBef>
              <a:spcAft>
                <a:spcPts val="0"/>
              </a:spcAft>
              <a:defRPr/>
            </a:pPr>
            <a:endParaRPr lang="it-IT" i="1" dirty="0">
              <a:latin typeface="Georgia" pitchFamily="18" charset="0"/>
            </a:endParaRPr>
          </a:p>
          <a:p>
            <a:pPr fontAlgn="auto">
              <a:spcBef>
                <a:spcPts val="0"/>
              </a:spcBef>
              <a:spcAft>
                <a:spcPts val="0"/>
              </a:spcAft>
              <a:defRPr/>
            </a:pPr>
            <a:endParaRPr lang="it-IT" i="1" dirty="0">
              <a:latin typeface="Georgia" pitchFamily="18" charset="0"/>
            </a:endParaRPr>
          </a:p>
          <a:p>
            <a:pPr fontAlgn="auto">
              <a:spcBef>
                <a:spcPts val="0"/>
              </a:spcBef>
              <a:spcAft>
                <a:spcPts val="0"/>
              </a:spcAft>
              <a:defRPr/>
            </a:pPr>
            <a:endParaRPr lang="it-IT" i="1" dirty="0">
              <a:latin typeface="Georgia" pitchFamily="18" charset="0"/>
            </a:endParaRPr>
          </a:p>
          <a:p>
            <a:pPr algn="just" fontAlgn="auto">
              <a:spcBef>
                <a:spcPts val="0"/>
              </a:spcBef>
              <a:spcAft>
                <a:spcPts val="0"/>
              </a:spcAft>
              <a:defRPr/>
            </a:pPr>
            <a:r>
              <a:rPr lang="it-IT" i="1" dirty="0">
                <a:latin typeface="Georgia" pitchFamily="18" charset="0"/>
              </a:rPr>
              <a:t>Gentilissimo dottore, Le scrivo queste righe per condividere con Lei alcune riflessioni alle modifiche apportate all’art. 139 del Codice delle Assicurazioni, indicandole di seguito le linee guida che vorrà seguire nella valutazione delle lesioni. (…) Sulla base della predetta formulazione, secondo rigore lessicale, il risarcimento del danno sarebbe previsto solo per quelle lievi lesioni che siano visivamente o strumentalmente accertabili. </a:t>
            </a:r>
            <a:r>
              <a:rPr lang="it-IT" b="1" i="1" dirty="0">
                <a:latin typeface="Georgia" pitchFamily="18" charset="0"/>
              </a:rPr>
              <a:t>Ne consegue che tutte le lesioni non strumentalmente accertate o non strumentalmente accertabili non sono risarcibili.</a:t>
            </a:r>
            <a:br>
              <a:rPr lang="it-IT" b="1" i="1" dirty="0">
                <a:latin typeface="Georgia" pitchFamily="18" charset="0"/>
              </a:rPr>
            </a:br>
            <a:r>
              <a:rPr lang="it-IT" i="1" dirty="0">
                <a:latin typeface="Georgia" pitchFamily="18" charset="0"/>
              </a:rPr>
              <a:t>Vittoria Assicurazioni S.p.A.</a:t>
            </a:r>
          </a:p>
          <a:p>
            <a:pPr algn="just" fontAlgn="auto">
              <a:spcBef>
                <a:spcPts val="0"/>
              </a:spcBef>
              <a:spcAft>
                <a:spcPts val="0"/>
              </a:spcAft>
              <a:defRPr/>
            </a:pPr>
            <a:r>
              <a:rPr lang="it-IT" i="1" dirty="0">
                <a:latin typeface="Georgia" pitchFamily="18" charset="0"/>
              </a:rPr>
              <a:t>Direttore Sinistri</a:t>
            </a:r>
          </a:p>
        </p:txBody>
      </p:sp>
      <p:pic>
        <p:nvPicPr>
          <p:cNvPr id="20483" name="Immagine 4"/>
          <p:cNvPicPr>
            <a:picLocks noChangeAspect="1"/>
          </p:cNvPicPr>
          <p:nvPr/>
        </p:nvPicPr>
        <p:blipFill>
          <a:blip r:embed="rId2"/>
          <a:srcRect/>
          <a:stretch>
            <a:fillRect/>
          </a:stretch>
        </p:blipFill>
        <p:spPr bwMode="auto">
          <a:xfrm>
            <a:off x="1116013" y="333375"/>
            <a:ext cx="4103687" cy="1403350"/>
          </a:xfrm>
          <a:prstGeom prst="rect">
            <a:avLst/>
          </a:prstGeom>
          <a:noFill/>
          <a:ln w="9525">
            <a:noFill/>
            <a:miter lim="800000"/>
            <a:headEnd/>
            <a:tailEnd/>
          </a:ln>
        </p:spPr>
      </p:pic>
      <p:sp>
        <p:nvSpPr>
          <p:cNvPr id="8" name="Rettangolo arrotondato 7"/>
          <p:cNvSpPr/>
          <p:nvPr/>
        </p:nvSpPr>
        <p:spPr>
          <a:xfrm>
            <a:off x="5940425" y="188913"/>
            <a:ext cx="2447925" cy="6408737"/>
          </a:xfrm>
          <a:prstGeom prst="roundRect">
            <a:avLst/>
          </a:prstGeom>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it-IT" i="1" dirty="0">
              <a:latin typeface="Georgia" pitchFamily="18" charset="0"/>
            </a:endParaRPr>
          </a:p>
          <a:p>
            <a:pPr fontAlgn="auto">
              <a:spcBef>
                <a:spcPts val="0"/>
              </a:spcBef>
              <a:spcAft>
                <a:spcPts val="0"/>
              </a:spcAft>
              <a:defRPr/>
            </a:pPr>
            <a:endParaRPr lang="it-IT" i="1" dirty="0">
              <a:latin typeface="Georgia" pitchFamily="18" charset="0"/>
            </a:endParaRPr>
          </a:p>
          <a:p>
            <a:pPr fontAlgn="auto">
              <a:spcBef>
                <a:spcPts val="0"/>
              </a:spcBef>
              <a:spcAft>
                <a:spcPts val="0"/>
              </a:spcAft>
              <a:defRPr/>
            </a:pPr>
            <a:r>
              <a:rPr lang="it-IT" sz="2000" i="1" dirty="0">
                <a:solidFill>
                  <a:srgbClr val="C00000"/>
                </a:solidFill>
                <a:latin typeface="Georgia" pitchFamily="18" charset="0"/>
              </a:rPr>
              <a:t>   </a:t>
            </a:r>
            <a:r>
              <a:rPr lang="it-IT" sz="2000" b="1" i="1" dirty="0">
                <a:solidFill>
                  <a:srgbClr val="C00000"/>
                </a:solidFill>
                <a:latin typeface="Georgia" pitchFamily="18" charset="0"/>
              </a:rPr>
              <a:t>Linee Guida</a:t>
            </a:r>
          </a:p>
          <a:p>
            <a:pPr fontAlgn="auto">
              <a:spcBef>
                <a:spcPts val="0"/>
              </a:spcBef>
              <a:spcAft>
                <a:spcPts val="0"/>
              </a:spcAft>
              <a:defRPr/>
            </a:pPr>
            <a:endParaRPr lang="it-IT" sz="2000" b="1" i="1" dirty="0">
              <a:solidFill>
                <a:srgbClr val="C00000"/>
              </a:solidFill>
              <a:latin typeface="Georgia" pitchFamily="18" charset="0"/>
            </a:endParaRPr>
          </a:p>
        </p:txBody>
      </p:sp>
      <p:pic>
        <p:nvPicPr>
          <p:cNvPr id="20485" name="Immagine 9"/>
          <p:cNvPicPr>
            <a:picLocks noChangeAspect="1"/>
          </p:cNvPicPr>
          <p:nvPr/>
        </p:nvPicPr>
        <p:blipFill>
          <a:blip r:embed="rId3"/>
          <a:srcRect/>
          <a:stretch>
            <a:fillRect/>
          </a:stretch>
        </p:blipFill>
        <p:spPr bwMode="auto">
          <a:xfrm>
            <a:off x="6092825" y="1341438"/>
            <a:ext cx="2143125"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p:txBody>
          <a:bodyPr/>
          <a:lstStyle/>
          <a:p>
            <a:endParaRPr lang="it-IT" smtClean="0"/>
          </a:p>
        </p:txBody>
      </p:sp>
      <p:pic>
        <p:nvPicPr>
          <p:cNvPr id="4" name="Segnaposto contenuto 3"/>
          <p:cNvPicPr>
            <a:picLocks noGrp="1" noChangeAspect="1"/>
          </p:cNvPicPr>
          <p:nvPr>
            <p:ph idx="1"/>
          </p:nvPr>
        </p:nvPicPr>
        <p:blipFill>
          <a:blip r:embed="rId2"/>
          <a:stretch>
            <a:fillRect/>
          </a:stretch>
        </p:blipFill>
        <p:spPr>
          <a:xfrm>
            <a:off x="468313" y="260350"/>
            <a:ext cx="8280400" cy="1873250"/>
          </a:xfrm>
          <a:effectLst>
            <a:outerShdw blurRad="50800" dist="38100" dir="2700000" algn="tl" rotWithShape="0">
              <a:prstClr val="black">
                <a:alpha val="40000"/>
              </a:prstClr>
            </a:outerShdw>
          </a:effectLst>
        </p:spPr>
      </p:pic>
      <p:sp>
        <p:nvSpPr>
          <p:cNvPr id="5" name="Rettangolo arrotondato 4"/>
          <p:cNvSpPr/>
          <p:nvPr/>
        </p:nvSpPr>
        <p:spPr>
          <a:xfrm>
            <a:off x="561975" y="2276475"/>
            <a:ext cx="8186738" cy="4465638"/>
          </a:xfrm>
          <a:prstGeom prst="round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it-IT" dirty="0">
                <a:latin typeface="Georgia" pitchFamily="18" charset="0"/>
              </a:rPr>
              <a:t>In conclusione, tenuto conto della valenza probatoria di una adeguata indagine tecnica medico legale, si deve ritenere che eventi traumatici significativi, accertamenti clinicamente in sede autorevole, nell’immediatezza o quasi dell’evento, tali da aver imposto adeguati trattamenti terapeutici, valutati dal medico legale nel contesto di meccanismi traumatici idonei, risulteranno – secondo le usuali esperienze valutative – sufficientemente probanti di lesioni suscettibili di successivo riscontro di postumi biologici permanenti, </a:t>
            </a:r>
            <a:r>
              <a:rPr lang="it-IT" b="1" dirty="0">
                <a:latin typeface="Georgia" pitchFamily="18" charset="0"/>
              </a:rPr>
              <a:t>indipendentemente da individuazione, spesso impossibile, di riscontri strumentali </a:t>
            </a:r>
          </a:p>
          <a:p>
            <a:pPr algn="just" fontAlgn="auto">
              <a:spcBef>
                <a:spcPts val="0"/>
              </a:spcBef>
              <a:spcAft>
                <a:spcPts val="0"/>
              </a:spcAft>
              <a:defRPr/>
            </a:pPr>
            <a:r>
              <a:rPr lang="it-IT" sz="1400" i="1" dirty="0">
                <a:latin typeface="Georgia" pitchFamily="18" charset="0"/>
              </a:rPr>
              <a:t>                                                                              (…)</a:t>
            </a:r>
          </a:p>
          <a:p>
            <a:pPr algn="just" fontAlgn="auto">
              <a:spcBef>
                <a:spcPts val="0"/>
              </a:spcBef>
              <a:spcAft>
                <a:spcPts val="0"/>
              </a:spcAft>
              <a:defRPr/>
            </a:pPr>
            <a:r>
              <a:rPr lang="it-IT" dirty="0">
                <a:latin typeface="Georgia" pitchFamily="18" charset="0"/>
              </a:rPr>
              <a:t>In tal senso si deve ragionevolmente ritenere, </a:t>
            </a:r>
            <a:r>
              <a:rPr lang="it-IT" b="1" dirty="0">
                <a:latin typeface="Georgia" pitchFamily="18" charset="0"/>
              </a:rPr>
              <a:t>che il riscontro “strumentale” rappresenti inevitabilmente elemento “</a:t>
            </a:r>
            <a:r>
              <a:rPr lang="it-IT" b="1" u="sng" dirty="0">
                <a:latin typeface="Georgia" pitchFamily="18" charset="0"/>
              </a:rPr>
              <a:t>sussidiario” </a:t>
            </a:r>
            <a:r>
              <a:rPr lang="it-IT" b="1" dirty="0">
                <a:latin typeface="Georgia" pitchFamily="18" charset="0"/>
              </a:rPr>
              <a:t>rispetto a quello clinico</a:t>
            </a:r>
            <a:r>
              <a:rPr lang="it-IT" dirty="0">
                <a:latin typeface="Georgia" pitchFamily="18" charset="0"/>
              </a:rPr>
              <a:t>, onde evitare l’impossibilità di risarcire gran parte di lesioni di lieve entità “reali”, ma strumentalmente   indimostrabili. </a:t>
            </a:r>
            <a:endParaRPr lang="it-IT" i="1" dirty="0">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p:txBody>
          <a:bodyPr/>
          <a:lstStyle/>
          <a:p>
            <a:endParaRPr lang="it-IT" smtClean="0"/>
          </a:p>
        </p:txBody>
      </p:sp>
      <p:pic>
        <p:nvPicPr>
          <p:cNvPr id="4" name="Segnaposto contenuto 3"/>
          <p:cNvPicPr>
            <a:picLocks noGrp="1" noChangeAspect="1"/>
          </p:cNvPicPr>
          <p:nvPr>
            <p:ph idx="1"/>
          </p:nvPr>
        </p:nvPicPr>
        <p:blipFill>
          <a:blip r:embed="rId2"/>
          <a:stretch>
            <a:fillRect/>
          </a:stretch>
        </p:blipFill>
        <p:spPr>
          <a:xfrm>
            <a:off x="468313" y="260350"/>
            <a:ext cx="8280400" cy="1728788"/>
          </a:xfrm>
          <a:effectLst>
            <a:outerShdw blurRad="50800" dist="38100" dir="2700000" algn="tl" rotWithShape="0">
              <a:prstClr val="black">
                <a:alpha val="40000"/>
              </a:prstClr>
            </a:outerShdw>
          </a:effectLst>
        </p:spPr>
      </p:pic>
      <p:sp>
        <p:nvSpPr>
          <p:cNvPr id="5" name="Rettangolo arrotondato 4"/>
          <p:cNvSpPr/>
          <p:nvPr/>
        </p:nvSpPr>
        <p:spPr>
          <a:xfrm>
            <a:off x="561975" y="2060575"/>
            <a:ext cx="8186738" cy="4681538"/>
          </a:xfrm>
          <a:prstGeom prst="round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it-IT" i="1" dirty="0">
                <a:latin typeface="Georgia" pitchFamily="18" charset="0"/>
              </a:rPr>
              <a:t>Non è accettabile che si pretenda dal medico-legale di ignorare la propria scienza, di tacitare la propria coscienza e di affermare - contro ogni dettame della criteriologia medico legale - che quella stessa menomazione che, fino a poche settimane fa, si riteneva pacificamente esistente, oggi - per un tratto di penna del legislatore - non esista più. </a:t>
            </a:r>
            <a:r>
              <a:rPr lang="it-IT" dirty="0">
                <a:latin typeface="Georgia" pitchFamily="18" charset="0"/>
              </a:rPr>
              <a:t>(…) </a:t>
            </a:r>
            <a:r>
              <a:rPr lang="it-IT" i="1" dirty="0">
                <a:latin typeface="Georgia" pitchFamily="18" charset="0"/>
              </a:rPr>
              <a:t>La metodologia della medicina clinica e medico legale non è suscettibile di regolamentazione ex </a:t>
            </a:r>
            <a:r>
              <a:rPr lang="it-IT" i="1" dirty="0" err="1">
                <a:latin typeface="Georgia" pitchFamily="18" charset="0"/>
              </a:rPr>
              <a:t>legem</a:t>
            </a:r>
            <a:r>
              <a:rPr lang="it-IT" i="1" dirty="0">
                <a:latin typeface="Georgia" pitchFamily="18" charset="0"/>
              </a:rPr>
              <a:t>: sarebbe come se il legislatore emanasse delle norme applicative per le modalità di esecuzione di una visita medica o di percorso diagnostico e terapeutico cui i sanitari dovrebbero attenersi. Il SISMLA, per queste ragioni, chiede un intervento urgente ed autorevole della </a:t>
            </a:r>
            <a:r>
              <a:rPr lang="it-IT" i="1" dirty="0" err="1">
                <a:latin typeface="Georgia" pitchFamily="18" charset="0"/>
              </a:rPr>
              <a:t>FNOMCeO</a:t>
            </a:r>
            <a:r>
              <a:rPr lang="it-IT" i="1" dirty="0">
                <a:latin typeface="Georgia" pitchFamily="18" charset="0"/>
              </a:rPr>
              <a:t> al fine di ribadire la piena </a:t>
            </a:r>
            <a:r>
              <a:rPr lang="it-IT" b="1" i="1" dirty="0">
                <a:latin typeface="Georgia" pitchFamily="18" charset="0"/>
              </a:rPr>
              <a:t>autonomia </a:t>
            </a:r>
            <a:r>
              <a:rPr lang="it-IT" i="1" dirty="0">
                <a:latin typeface="Georgia" pitchFamily="18" charset="0"/>
              </a:rPr>
              <a:t>valutativa e decisionale dello Specialista in Medicina Legale e delle Assicurazioni, basata su corretta applicazione della metodologia clinica e medico-legale e sul rispetto della deontologia medica; </a:t>
            </a:r>
          </a:p>
          <a:p>
            <a:pPr algn="just" fontAlgn="auto">
              <a:spcBef>
                <a:spcPts val="0"/>
              </a:spcBef>
              <a:spcAft>
                <a:spcPts val="0"/>
              </a:spcAft>
              <a:defRPr/>
            </a:pPr>
            <a:r>
              <a:rPr lang="it-IT" dirty="0">
                <a:latin typeface="Georgia" pitchFamily="18" charset="0"/>
              </a:rPr>
              <a:t>Il Segretario Nazionale                                                            Dr. Raffaele Zinno </a:t>
            </a:r>
          </a:p>
          <a:p>
            <a:pPr fontAlgn="auto">
              <a:spcBef>
                <a:spcPts val="0"/>
              </a:spcBef>
              <a:spcAft>
                <a:spcPts val="0"/>
              </a:spcAft>
              <a:defRPr/>
            </a:pPr>
            <a:endParaRPr lang="it-IT" i="1" dirty="0">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2812</TotalTime>
  <Words>3332</Words>
  <Application>Microsoft Office PowerPoint</Application>
  <PresentationFormat>Presentazione su schermo (4:3)</PresentationFormat>
  <Paragraphs>136</Paragraphs>
  <Slides>29</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29</vt:i4>
      </vt:variant>
    </vt:vector>
  </HeadingPairs>
  <TitlesOfParts>
    <vt:vector size="31" baseType="lpstr">
      <vt:lpstr>Tema di Office</vt:lpstr>
      <vt:lpstr>Grafico di Microsoft Excel</vt:lpstr>
      <vt:lpstr>Bologna, Palazzo di Giustizia, 30 novembre 2012  Relazione avv. Marco Bordoni</vt:lpstr>
      <vt:lpstr> I Il dato testuale</vt:lpstr>
      <vt:lpstr>L. 24 marzo 2012 n. 27, art. 32</vt:lpstr>
      <vt:lpstr>Presentazione standard di PowerPoint</vt:lpstr>
      <vt:lpstr>II Le letture  Medico  Legali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Prof. Enzo Ronchi,  Ordinario di Medicina Legale e delle Assicurazioni   Università degli Studi di Milano Il risarcimento delle lesioni di lieve entità dopo l'art 32, commi 3 ter e 3 quater l. 27/12 Milano, 14 novembre 2012   1. Il comma 3 quater assorbe interamente il comma 3 ter;   2. L’intero danno biologico di lieve entità (temporaneo, permanente, ulteriore ex art. 139 C.d.A., sofferenza morale, spese) è risarcibile solo se l’esistenza della lesione, che ne trae origine, sia accertata clinicamente e/o strumentalmente;   3. “visivamente” è da intendersi come “clinicamente”;   4. L’intenzione del legislatore è di richiamare il danneggiato all’onere di provare il danno rigorosamente; onere che non si esaurisce in una mera soggettività lamentata in assenza di corrispettivi di obiettività (clinica e/o strumentale, come è sempre stato!)  </vt:lpstr>
      <vt:lpstr>III I limiti  della norma </vt:lpstr>
      <vt:lpstr>I limiti temporali   “Le norme relative alle prove hanno o no natura processuale secondo che sono determinate o no da ragioni processuali” (G. Chiovenda) ossia ispirate alla considerazione, da parte del legislatore, degli scopi, intrinsecamente pubblicistici, che informano il procedimento civile.    </vt:lpstr>
      <vt:lpstr>Limiti sistematici: per materia</vt:lpstr>
      <vt:lpstr>I limiti sistematici: azione non diretta </vt:lpstr>
      <vt:lpstr>La liquidazione del danno  in azione non diretta </vt:lpstr>
      <vt:lpstr>Limiti giurisdizionali: Processo Penale </vt:lpstr>
      <vt:lpstr>Art. 185. c.p. Restituzioni e risarcimento del danno. Ogni reato obbliga alle restituzioni a norma delle leggi civili. Ogni reato, che abbia cagionato un danno patrimoniale o non patrimoniale, obbliga al risarcimento il colpevole e le persone che, a norma delle leggi civili, debbono rispondere per il fatto di lui. </vt:lpstr>
      <vt:lpstr>IV Una interpretazione Assicurativa</vt:lpstr>
      <vt:lpstr>L. 24 marzo 2012 n. 27, art. 32</vt:lpstr>
      <vt:lpstr>Nuova categoria di «danno biologico» clinicamente accertato ma non risarcibile!</vt:lpstr>
      <vt:lpstr>Risoluzione 7 del 1975 del Consiglio d’Europa Art. 11. La vittima deve ricevere un risarcimento per danni estetici, dolore fisico e sofferenza mentale. Questa ultima categoria include, per quanto riguarda la vittima, una varietà di disagi e disordini come malessere, insonnia, complesso di inferiorità, diminuzione del piacere di vivere e incapacità di dedicarsi a certe attività di svago. 12 Il risarcimento deve essere corrisposto per dolore fisico e sofferenza mentale sulla base della loro gravità e durata, e non deve tenere conto delle condizioni economiche della vittima. </vt:lpstr>
      <vt:lpstr>V Interpretazione  Costituzionalmente  Orientata</vt:lpstr>
      <vt:lpstr>L. 24 marzo 2012 n. 27, art. 32</vt:lpstr>
      <vt:lpstr>Presentazione standard di PowerPoint</vt:lpstr>
      <vt:lpstr>Presentazione standard di PowerPoint</vt:lpstr>
      <vt:lpstr>La medicina non è riducibile alle sue scienze di base e alle tecniche generate da esse. Grazie a queste, la medicina può molto, a vantaggio dell’essere umano. Però, una medicina che sia soltanto scientifico-tecnica, autoconclusa in una tecnologia che trasferisce le conquiste della scienza alle innovazione tecniche, è una medicina ridotta, diminuita, dimezzata. È una medicina dove i mezzi restano spesso distanziati dai fini. Lo scopo della scienza e della tecnica, in medicina, è sempre la persona umana. Senza “l’altra metà” finalistica, umanologica, indispensabile per completare la sua identità, la medicina non è se stessa. Perché la medicina non è una scienza. Essa è di più.   Prof. Giorgio Cosmacini,  La medicina non è una scienza. Breve storia delle sue scienze di base, Raffaello Cortina Editore, Milano, 2008, p. 103. </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 foto</dc:title>
  <dc:creator>Valued Acer Customer</dc:creator>
  <cp:lastModifiedBy>Valued Acer Customer</cp:lastModifiedBy>
  <cp:revision>80</cp:revision>
  <dcterms:created xsi:type="dcterms:W3CDTF">2012-11-23T10:48:49Z</dcterms:created>
  <dcterms:modified xsi:type="dcterms:W3CDTF">2012-12-03T08:02:31Z</dcterms:modified>
</cp:coreProperties>
</file>