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Foglio1!$B$1</c:f>
              <c:strCache>
                <c:ptCount val="1"/>
                <c:pt idx="0">
                  <c:v>Vendite</c:v>
                </c:pt>
              </c:strCache>
            </c:strRef>
          </c:tx>
          <c:explosion val="25"/>
          <c:cat>
            <c:strRef>
              <c:f>Foglio1!$A$2:$A$8</c:f>
              <c:strCache>
                <c:ptCount val="7"/>
                <c:pt idx="0">
                  <c:v>UNIPOL SAI</c:v>
                </c:pt>
                <c:pt idx="1">
                  <c:v>Generali</c:v>
                </c:pt>
                <c:pt idx="2">
                  <c:v>Allianz</c:v>
                </c:pt>
                <c:pt idx="3">
                  <c:v>Reale</c:v>
                </c:pt>
                <c:pt idx="4">
                  <c:v>Cattolica</c:v>
                </c:pt>
                <c:pt idx="5">
                  <c:v>Groupama</c:v>
                </c:pt>
                <c:pt idx="6">
                  <c:v>Altri</c:v>
                </c:pt>
              </c:strCache>
            </c:strRef>
          </c:cat>
          <c:val>
            <c:numRef>
              <c:f>Foglio1!$B$2:$B$8</c:f>
              <c:numCache>
                <c:formatCode>General</c:formatCode>
                <c:ptCount val="7"/>
                <c:pt idx="0">
                  <c:v>35</c:v>
                </c:pt>
                <c:pt idx="1">
                  <c:v>16</c:v>
                </c:pt>
                <c:pt idx="2">
                  <c:v>12</c:v>
                </c:pt>
                <c:pt idx="3">
                  <c:v>5</c:v>
                </c:pt>
                <c:pt idx="4">
                  <c:v>5</c:v>
                </c:pt>
                <c:pt idx="5">
                  <c:v>5</c:v>
                </c:pt>
                <c:pt idx="6">
                  <c:v>22</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it-IT"/>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DE0C87-89C5-44AC-9A6E-E72BB17242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0E160AE-C3AF-42C4-85ED-2CD86BFA4146}">
      <dgm:prSet/>
      <dgm:spPr/>
      <dgm:t>
        <a:bodyPr/>
        <a:lstStyle/>
        <a:p>
          <a:pPr algn="just"/>
          <a:r>
            <a:rPr lang="it-IT" dirty="0" smtClean="0">
              <a:latin typeface="+mj-lt"/>
            </a:rPr>
            <a:t>30 giugno 2011 Forum ANIA Consumatori, comunicato stampa 3. Vietare il “mercato dei sinistri”, intervenendo con strumenti legislativi per vietare la cessione del credito al risarcimento del danno </a:t>
          </a:r>
          <a:r>
            <a:rPr lang="it-IT" dirty="0" err="1" smtClean="0">
              <a:latin typeface="+mj-lt"/>
            </a:rPr>
            <a:t>rc</a:t>
          </a:r>
          <a:r>
            <a:rPr lang="it-IT" dirty="0" smtClean="0">
              <a:latin typeface="+mj-lt"/>
            </a:rPr>
            <a:t> auto.  </a:t>
          </a:r>
          <a:endParaRPr lang="it-IT" dirty="0">
            <a:latin typeface="+mj-lt"/>
          </a:endParaRPr>
        </a:p>
      </dgm:t>
    </dgm:pt>
    <dgm:pt modelId="{B3EAC033-8EC6-4B78-A858-FC29CE74CD8D}" type="parTrans" cxnId="{21C9FFFD-D8AD-45CA-BE9F-20EAC6A7AF9F}">
      <dgm:prSet/>
      <dgm:spPr/>
      <dgm:t>
        <a:bodyPr/>
        <a:lstStyle/>
        <a:p>
          <a:endParaRPr lang="it-IT"/>
        </a:p>
      </dgm:t>
    </dgm:pt>
    <dgm:pt modelId="{A5CE5064-F8FB-4745-ABF5-89554461C786}" type="sibTrans" cxnId="{21C9FFFD-D8AD-45CA-BE9F-20EAC6A7AF9F}">
      <dgm:prSet/>
      <dgm:spPr/>
      <dgm:t>
        <a:bodyPr/>
        <a:lstStyle/>
        <a:p>
          <a:endParaRPr lang="it-IT"/>
        </a:p>
      </dgm:t>
    </dgm:pt>
    <dgm:pt modelId="{FB106F8D-2F54-4019-8377-D1B6B8168B34}">
      <dgm:prSet/>
      <dgm:spPr/>
      <dgm:t>
        <a:bodyPr/>
        <a:lstStyle/>
        <a:p>
          <a:pPr algn="just"/>
          <a:r>
            <a:rPr lang="it-IT" dirty="0" smtClean="0">
              <a:latin typeface="+mj-lt"/>
            </a:rPr>
            <a:t>29 aprile 2013 atto camera mozione 1/00027 Migliore (SEL) “impegna il Governo ad adottare ogni iniziativa normativa volta:  c) a fissare a 15 giorni i termini di prescrizione per la denuncia di un sinistro; d) ad introdurre il divieto di cessione del credito assicurativo;</a:t>
          </a:r>
          <a:endParaRPr lang="it-IT" dirty="0">
            <a:latin typeface="+mj-lt"/>
          </a:endParaRPr>
        </a:p>
      </dgm:t>
    </dgm:pt>
    <dgm:pt modelId="{A3F21848-B221-4755-8226-2B698D9EA59D}" type="parTrans" cxnId="{1E9D5CD8-1BA3-4512-A831-B9647996A9F4}">
      <dgm:prSet/>
      <dgm:spPr/>
      <dgm:t>
        <a:bodyPr/>
        <a:lstStyle/>
        <a:p>
          <a:endParaRPr lang="it-IT"/>
        </a:p>
      </dgm:t>
    </dgm:pt>
    <dgm:pt modelId="{B5E9B1E3-5787-437E-A6AA-E24FB69610F6}" type="sibTrans" cxnId="{1E9D5CD8-1BA3-4512-A831-B9647996A9F4}">
      <dgm:prSet/>
      <dgm:spPr/>
      <dgm:t>
        <a:bodyPr/>
        <a:lstStyle/>
        <a:p>
          <a:endParaRPr lang="it-IT"/>
        </a:p>
      </dgm:t>
    </dgm:pt>
    <dgm:pt modelId="{6E2DF8EA-3E48-4FCB-BB52-44A53C15464B}" type="pres">
      <dgm:prSet presAssocID="{B9DE0C87-89C5-44AC-9A6E-E72BB1724289}" presName="linear" presStyleCnt="0">
        <dgm:presLayoutVars>
          <dgm:animLvl val="lvl"/>
          <dgm:resizeHandles val="exact"/>
        </dgm:presLayoutVars>
      </dgm:prSet>
      <dgm:spPr/>
      <dgm:t>
        <a:bodyPr/>
        <a:lstStyle/>
        <a:p>
          <a:endParaRPr lang="it-IT"/>
        </a:p>
      </dgm:t>
    </dgm:pt>
    <dgm:pt modelId="{E059102C-9541-45C7-833E-7CC21CFFC4C5}" type="pres">
      <dgm:prSet presAssocID="{60E160AE-C3AF-42C4-85ED-2CD86BFA4146}" presName="parentText" presStyleLbl="node1" presStyleIdx="0" presStyleCnt="2">
        <dgm:presLayoutVars>
          <dgm:chMax val="0"/>
          <dgm:bulletEnabled val="1"/>
        </dgm:presLayoutVars>
      </dgm:prSet>
      <dgm:spPr/>
      <dgm:t>
        <a:bodyPr/>
        <a:lstStyle/>
        <a:p>
          <a:endParaRPr lang="it-IT"/>
        </a:p>
      </dgm:t>
    </dgm:pt>
    <dgm:pt modelId="{40BF7263-0565-4AA0-8EC5-0F948C94F796}" type="pres">
      <dgm:prSet presAssocID="{A5CE5064-F8FB-4745-ABF5-89554461C786}" presName="spacer" presStyleCnt="0"/>
      <dgm:spPr/>
    </dgm:pt>
    <dgm:pt modelId="{901FEFA3-E6BF-44F0-B0F3-8242C2319D95}" type="pres">
      <dgm:prSet presAssocID="{FB106F8D-2F54-4019-8377-D1B6B8168B34}" presName="parentText" presStyleLbl="node1" presStyleIdx="1" presStyleCnt="2">
        <dgm:presLayoutVars>
          <dgm:chMax val="0"/>
          <dgm:bulletEnabled val="1"/>
        </dgm:presLayoutVars>
      </dgm:prSet>
      <dgm:spPr/>
      <dgm:t>
        <a:bodyPr/>
        <a:lstStyle/>
        <a:p>
          <a:endParaRPr lang="it-IT"/>
        </a:p>
      </dgm:t>
    </dgm:pt>
  </dgm:ptLst>
  <dgm:cxnLst>
    <dgm:cxn modelId="{21C9FFFD-D8AD-45CA-BE9F-20EAC6A7AF9F}" srcId="{B9DE0C87-89C5-44AC-9A6E-E72BB1724289}" destId="{60E160AE-C3AF-42C4-85ED-2CD86BFA4146}" srcOrd="0" destOrd="0" parTransId="{B3EAC033-8EC6-4B78-A858-FC29CE74CD8D}" sibTransId="{A5CE5064-F8FB-4745-ABF5-89554461C786}"/>
    <dgm:cxn modelId="{08AC45C1-D5CD-4092-9B93-A654FEF33B54}" type="presOf" srcId="{FB106F8D-2F54-4019-8377-D1B6B8168B34}" destId="{901FEFA3-E6BF-44F0-B0F3-8242C2319D95}" srcOrd="0" destOrd="0" presId="urn:microsoft.com/office/officeart/2005/8/layout/vList2"/>
    <dgm:cxn modelId="{1E9D5CD8-1BA3-4512-A831-B9647996A9F4}" srcId="{B9DE0C87-89C5-44AC-9A6E-E72BB1724289}" destId="{FB106F8D-2F54-4019-8377-D1B6B8168B34}" srcOrd="1" destOrd="0" parTransId="{A3F21848-B221-4755-8226-2B698D9EA59D}" sibTransId="{B5E9B1E3-5787-437E-A6AA-E24FB69610F6}"/>
    <dgm:cxn modelId="{4F937ADE-4104-423F-90D8-F6C41DDC85E7}" type="presOf" srcId="{60E160AE-C3AF-42C4-85ED-2CD86BFA4146}" destId="{E059102C-9541-45C7-833E-7CC21CFFC4C5}" srcOrd="0" destOrd="0" presId="urn:microsoft.com/office/officeart/2005/8/layout/vList2"/>
    <dgm:cxn modelId="{62F78024-11C4-476F-BAD8-4CC3F94744A5}" type="presOf" srcId="{B9DE0C87-89C5-44AC-9A6E-E72BB1724289}" destId="{6E2DF8EA-3E48-4FCB-BB52-44A53C15464B}" srcOrd="0" destOrd="0" presId="urn:microsoft.com/office/officeart/2005/8/layout/vList2"/>
    <dgm:cxn modelId="{F8BA22C5-B4CF-4B26-BA4F-1938D3FF7868}" type="presParOf" srcId="{6E2DF8EA-3E48-4FCB-BB52-44A53C15464B}" destId="{E059102C-9541-45C7-833E-7CC21CFFC4C5}" srcOrd="0" destOrd="0" presId="urn:microsoft.com/office/officeart/2005/8/layout/vList2"/>
    <dgm:cxn modelId="{52821BD6-876A-468E-B3CC-C7A9A7A81B42}" type="presParOf" srcId="{6E2DF8EA-3E48-4FCB-BB52-44A53C15464B}" destId="{40BF7263-0565-4AA0-8EC5-0F948C94F796}" srcOrd="1" destOrd="0" presId="urn:microsoft.com/office/officeart/2005/8/layout/vList2"/>
    <dgm:cxn modelId="{A134FEA1-624A-406B-98ED-4F9EC790A745}" type="presParOf" srcId="{6E2DF8EA-3E48-4FCB-BB52-44A53C15464B}" destId="{901FEFA3-E6BF-44F0-B0F3-8242C2319D9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A73C1C-96CE-4590-BE19-59615CF0AEC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6C16036E-1F1C-401A-BBC3-B2E4B9655B9C}">
      <dgm:prSet phldrT="[Testo]" custT="1"/>
      <dgm:spPr/>
      <dgm:t>
        <a:bodyPr/>
        <a:lstStyle/>
        <a:p>
          <a:pPr algn="just"/>
          <a:r>
            <a:rPr lang="it-IT" sz="1600" b="1" u="sng" dirty="0" smtClean="0">
              <a:latin typeface="+mj-lt"/>
            </a:rPr>
            <a:t>24 gennaio 2012. </a:t>
          </a:r>
          <a:r>
            <a:rPr lang="it-IT" sz="1600" dirty="0" smtClean="0">
              <a:latin typeface="+mj-lt"/>
            </a:rPr>
            <a:t>D. L. n. 1, art. 29 2. In alternativa ai risarcimenti per equivalente, </a:t>
          </a:r>
          <a:r>
            <a:rPr lang="it-IT" sz="1600" dirty="0" err="1" smtClean="0">
              <a:latin typeface="+mj-lt"/>
            </a:rPr>
            <a:t>e’</a:t>
          </a:r>
          <a:r>
            <a:rPr lang="it-IT" sz="1600" dirty="0" smtClean="0">
              <a:latin typeface="+mj-lt"/>
            </a:rPr>
            <a:t> </a:t>
          </a:r>
          <a:r>
            <a:rPr lang="it-IT" sz="1600" dirty="0" err="1" smtClean="0">
              <a:latin typeface="+mj-lt"/>
            </a:rPr>
            <a:t>facolta’</a:t>
          </a:r>
          <a:r>
            <a:rPr lang="it-IT" sz="1600" dirty="0" smtClean="0">
              <a:latin typeface="+mj-lt"/>
            </a:rPr>
            <a:t> delle compagnie offrire, nel caso di danni a cose, il risarcimento in forma specifica. In questo caso, se il risarcimento è accompagnato da idonea garanzia sulle riparazioni, di validità non inferiore ai due anni per tutte le parti non soggette a usura ordinaria, il risarcimento per equivalente </a:t>
          </a:r>
          <a:r>
            <a:rPr lang="it-IT" sz="1600" dirty="0" err="1" smtClean="0">
              <a:latin typeface="+mj-lt"/>
            </a:rPr>
            <a:t>e’</a:t>
          </a:r>
          <a:r>
            <a:rPr lang="it-IT" sz="1600" dirty="0" smtClean="0">
              <a:latin typeface="+mj-lt"/>
            </a:rPr>
            <a:t> ridotto del 30 per cento.</a:t>
          </a:r>
          <a:endParaRPr lang="it-IT" sz="1600" dirty="0">
            <a:latin typeface="+mj-lt"/>
          </a:endParaRPr>
        </a:p>
      </dgm:t>
    </dgm:pt>
    <dgm:pt modelId="{3DCAA40A-0114-4A89-80F2-77BD46139B9F}" type="parTrans" cxnId="{2C86ED02-3984-4C6B-B810-E14DD085C2DC}">
      <dgm:prSet/>
      <dgm:spPr/>
      <dgm:t>
        <a:bodyPr/>
        <a:lstStyle/>
        <a:p>
          <a:endParaRPr lang="it-IT"/>
        </a:p>
      </dgm:t>
    </dgm:pt>
    <dgm:pt modelId="{CD9BFBB4-473E-4F83-94C4-587A13072A24}" type="sibTrans" cxnId="{2C86ED02-3984-4C6B-B810-E14DD085C2DC}">
      <dgm:prSet/>
      <dgm:spPr/>
      <dgm:t>
        <a:bodyPr/>
        <a:lstStyle/>
        <a:p>
          <a:endParaRPr lang="it-IT"/>
        </a:p>
      </dgm:t>
    </dgm:pt>
    <dgm:pt modelId="{1BF1F7D8-47E9-4B60-A31A-3817ECFB27BE}">
      <dgm:prSet phldrT="[Testo]" custT="1"/>
      <dgm:spPr/>
      <dgm:t>
        <a:bodyPr/>
        <a:lstStyle/>
        <a:p>
          <a:pPr algn="just"/>
          <a:r>
            <a:rPr lang="it-IT" sz="1600" b="1" u="sng" dirty="0" smtClean="0">
              <a:latin typeface="+mj-lt"/>
            </a:rPr>
            <a:t>3 aprile 2012 </a:t>
          </a:r>
          <a:r>
            <a:rPr lang="it-IT" sz="1600" dirty="0" smtClean="0">
              <a:latin typeface="+mj-lt"/>
            </a:rPr>
            <a:t>Proposte dell’</a:t>
          </a:r>
          <a:r>
            <a:rPr lang="it-IT" sz="1600" b="1" dirty="0" smtClean="0">
              <a:latin typeface="+mj-lt"/>
            </a:rPr>
            <a:t>ACI </a:t>
          </a:r>
          <a:r>
            <a:rPr lang="it-IT" sz="1600" dirty="0" smtClean="0">
              <a:latin typeface="+mj-lt"/>
            </a:rPr>
            <a:t>per ridurre i costi dell’ </a:t>
          </a:r>
          <a:r>
            <a:rPr lang="it-IT" sz="1600" dirty="0" err="1" smtClean="0">
              <a:latin typeface="+mj-lt"/>
            </a:rPr>
            <a:t>r.c.</a:t>
          </a:r>
          <a:r>
            <a:rPr lang="it-IT" sz="1600" dirty="0" smtClean="0">
              <a:latin typeface="+mj-lt"/>
            </a:rPr>
            <a:t> auto, presentato assieme al volume “il libro nero dell’</a:t>
          </a:r>
          <a:r>
            <a:rPr lang="it-IT" sz="1600" dirty="0" err="1" smtClean="0">
              <a:latin typeface="+mj-lt"/>
            </a:rPr>
            <a:t>rc</a:t>
          </a:r>
          <a:r>
            <a:rPr lang="it-IT" sz="1600" dirty="0" smtClean="0">
              <a:latin typeface="+mj-lt"/>
            </a:rPr>
            <a:t> auto” Vincenzo </a:t>
          </a:r>
          <a:r>
            <a:rPr lang="it-IT" sz="1600" dirty="0" err="1" smtClean="0">
              <a:latin typeface="+mj-lt"/>
            </a:rPr>
            <a:t>Borgomeo</a:t>
          </a:r>
          <a:r>
            <a:rPr lang="it-IT" sz="1600" dirty="0" smtClean="0">
              <a:latin typeface="+mj-lt"/>
            </a:rPr>
            <a:t> “reintegrazione in forma specifica”  (9, con articolato di legge a modifica dell’art. 148 </a:t>
          </a:r>
          <a:r>
            <a:rPr lang="it-IT" sz="1600" dirty="0" err="1" smtClean="0">
              <a:latin typeface="+mj-lt"/>
            </a:rPr>
            <a:t>CdA</a:t>
          </a:r>
          <a:r>
            <a:rPr lang="it-IT" sz="1600" dirty="0" smtClean="0">
              <a:latin typeface="+mj-lt"/>
            </a:rPr>
            <a:t>)</a:t>
          </a:r>
          <a:r>
            <a:rPr lang="it-IT" sz="1600" b="1" dirty="0" smtClean="0">
              <a:latin typeface="+mj-lt"/>
            </a:rPr>
            <a:t> </a:t>
          </a:r>
          <a:endParaRPr lang="it-IT" sz="1600" dirty="0">
            <a:latin typeface="+mj-lt"/>
          </a:endParaRPr>
        </a:p>
      </dgm:t>
    </dgm:pt>
    <dgm:pt modelId="{C9173523-5B48-4280-8E84-D1FECB47B5E1}" type="parTrans" cxnId="{F48ECC30-C3B1-4C20-B651-8EE7E983C717}">
      <dgm:prSet/>
      <dgm:spPr/>
      <dgm:t>
        <a:bodyPr/>
        <a:lstStyle/>
        <a:p>
          <a:endParaRPr lang="it-IT"/>
        </a:p>
      </dgm:t>
    </dgm:pt>
    <dgm:pt modelId="{6B8DAB72-9C52-4874-ACC5-781D92B9FD05}" type="sibTrans" cxnId="{F48ECC30-C3B1-4C20-B651-8EE7E983C717}">
      <dgm:prSet/>
      <dgm:spPr/>
      <dgm:t>
        <a:bodyPr/>
        <a:lstStyle/>
        <a:p>
          <a:endParaRPr lang="it-IT"/>
        </a:p>
      </dgm:t>
    </dgm:pt>
    <dgm:pt modelId="{55A2C57B-A728-450A-84AE-90B5D97850F4}">
      <dgm:prSet phldrT="[Testo]" custT="1"/>
      <dgm:spPr/>
      <dgm:t>
        <a:bodyPr/>
        <a:lstStyle/>
        <a:p>
          <a:pPr algn="just"/>
          <a:r>
            <a:rPr lang="it-IT" sz="1600" b="1" u="sng" dirty="0" smtClean="0">
              <a:latin typeface="+mj-lt"/>
            </a:rPr>
            <a:t>6 febbraio 2013</a:t>
          </a:r>
          <a:r>
            <a:rPr lang="it-IT" sz="1600" dirty="0" smtClean="0">
              <a:latin typeface="+mj-lt"/>
            </a:rPr>
            <a:t> Pubblicazione Indagine conoscitiva RC auto: richiesta di introduzione di reintegrazione in forma specifica: punto 364 a. 11) Confermata nell’ audizione in parlamento del 4 giugno 2013 </a:t>
          </a:r>
          <a:r>
            <a:rPr lang="it-IT" sz="1600" dirty="0" err="1" smtClean="0">
              <a:latin typeface="+mj-lt"/>
            </a:rPr>
            <a:t>Pres</a:t>
          </a:r>
          <a:r>
            <a:rPr lang="it-IT" sz="1600" dirty="0" smtClean="0">
              <a:latin typeface="+mj-lt"/>
            </a:rPr>
            <a:t>. Pitruzzella;</a:t>
          </a:r>
          <a:endParaRPr lang="it-IT" sz="1600" dirty="0">
            <a:latin typeface="+mj-lt"/>
          </a:endParaRPr>
        </a:p>
      </dgm:t>
    </dgm:pt>
    <dgm:pt modelId="{1CEBFF15-4035-430E-AA1C-871437E33B5C}" type="parTrans" cxnId="{C8BF2855-C36B-4B94-957D-24558AB0B485}">
      <dgm:prSet/>
      <dgm:spPr/>
      <dgm:t>
        <a:bodyPr/>
        <a:lstStyle/>
        <a:p>
          <a:endParaRPr lang="it-IT"/>
        </a:p>
      </dgm:t>
    </dgm:pt>
    <dgm:pt modelId="{A2A08E51-9528-4EC2-BF24-B718634E83A4}" type="sibTrans" cxnId="{C8BF2855-C36B-4B94-957D-24558AB0B485}">
      <dgm:prSet/>
      <dgm:spPr/>
      <dgm:t>
        <a:bodyPr/>
        <a:lstStyle/>
        <a:p>
          <a:endParaRPr lang="it-IT"/>
        </a:p>
      </dgm:t>
    </dgm:pt>
    <dgm:pt modelId="{D0F85D5D-4782-40C7-86EA-0BABDEA4B814}" type="pres">
      <dgm:prSet presAssocID="{19A73C1C-96CE-4590-BE19-59615CF0AECD}" presName="linear" presStyleCnt="0">
        <dgm:presLayoutVars>
          <dgm:dir/>
          <dgm:animLvl val="lvl"/>
          <dgm:resizeHandles val="exact"/>
        </dgm:presLayoutVars>
      </dgm:prSet>
      <dgm:spPr/>
      <dgm:t>
        <a:bodyPr/>
        <a:lstStyle/>
        <a:p>
          <a:endParaRPr lang="it-IT"/>
        </a:p>
      </dgm:t>
    </dgm:pt>
    <dgm:pt modelId="{6D67938E-BC12-4D29-891B-E62E05602039}" type="pres">
      <dgm:prSet presAssocID="{6C16036E-1F1C-401A-BBC3-B2E4B9655B9C}" presName="parentLin" presStyleCnt="0"/>
      <dgm:spPr/>
    </dgm:pt>
    <dgm:pt modelId="{7E9963AC-3A1F-45D3-A787-C5F429EFA22F}" type="pres">
      <dgm:prSet presAssocID="{6C16036E-1F1C-401A-BBC3-B2E4B9655B9C}" presName="parentLeftMargin" presStyleLbl="node1" presStyleIdx="0" presStyleCnt="3"/>
      <dgm:spPr/>
      <dgm:t>
        <a:bodyPr/>
        <a:lstStyle/>
        <a:p>
          <a:endParaRPr lang="it-IT"/>
        </a:p>
      </dgm:t>
    </dgm:pt>
    <dgm:pt modelId="{5280A012-D4EF-45C9-8670-F292A35F8475}" type="pres">
      <dgm:prSet presAssocID="{6C16036E-1F1C-401A-BBC3-B2E4B9655B9C}" presName="parentText" presStyleLbl="node1" presStyleIdx="0" presStyleCnt="3" custScaleX="150191" custScaleY="647871" custLinFactX="-1125" custLinFactNeighborX="-100000" custLinFactNeighborY="-69132">
        <dgm:presLayoutVars>
          <dgm:chMax val="0"/>
          <dgm:bulletEnabled val="1"/>
        </dgm:presLayoutVars>
      </dgm:prSet>
      <dgm:spPr/>
      <dgm:t>
        <a:bodyPr/>
        <a:lstStyle/>
        <a:p>
          <a:endParaRPr lang="it-IT"/>
        </a:p>
      </dgm:t>
    </dgm:pt>
    <dgm:pt modelId="{59C3404C-E420-40D0-AC17-7C2A4A0B9BEE}" type="pres">
      <dgm:prSet presAssocID="{6C16036E-1F1C-401A-BBC3-B2E4B9655B9C}" presName="negativeSpace" presStyleCnt="0"/>
      <dgm:spPr/>
    </dgm:pt>
    <dgm:pt modelId="{AE6A32D4-3DAD-47AF-AFB4-EE27B35DA30A}" type="pres">
      <dgm:prSet presAssocID="{6C16036E-1F1C-401A-BBC3-B2E4B9655B9C}" presName="childText" presStyleLbl="conFgAcc1" presStyleIdx="0" presStyleCnt="3">
        <dgm:presLayoutVars>
          <dgm:bulletEnabled val="1"/>
        </dgm:presLayoutVars>
      </dgm:prSet>
      <dgm:spPr/>
    </dgm:pt>
    <dgm:pt modelId="{EF64372B-06B1-4F27-9105-01EC351508BB}" type="pres">
      <dgm:prSet presAssocID="{CD9BFBB4-473E-4F83-94C4-587A13072A24}" presName="spaceBetweenRectangles" presStyleCnt="0"/>
      <dgm:spPr/>
    </dgm:pt>
    <dgm:pt modelId="{7D422090-BF85-417C-B25E-5096BFD8F807}" type="pres">
      <dgm:prSet presAssocID="{1BF1F7D8-47E9-4B60-A31A-3817ECFB27BE}" presName="parentLin" presStyleCnt="0"/>
      <dgm:spPr/>
    </dgm:pt>
    <dgm:pt modelId="{1AB04EAB-503B-49AB-8DAF-FC81CF6E4F37}" type="pres">
      <dgm:prSet presAssocID="{1BF1F7D8-47E9-4B60-A31A-3817ECFB27BE}" presName="parentLeftMargin" presStyleLbl="node1" presStyleIdx="0" presStyleCnt="3"/>
      <dgm:spPr/>
      <dgm:t>
        <a:bodyPr/>
        <a:lstStyle/>
        <a:p>
          <a:endParaRPr lang="it-IT"/>
        </a:p>
      </dgm:t>
    </dgm:pt>
    <dgm:pt modelId="{C97DBF52-6BD9-4149-BB6E-1689382D983B}" type="pres">
      <dgm:prSet presAssocID="{1BF1F7D8-47E9-4B60-A31A-3817ECFB27BE}" presName="parentText" presStyleLbl="node1" presStyleIdx="1" presStyleCnt="3" custScaleX="171697" custScaleY="407852" custLinFactNeighborX="-96849" custLinFactNeighborY="-65976">
        <dgm:presLayoutVars>
          <dgm:chMax val="0"/>
          <dgm:bulletEnabled val="1"/>
        </dgm:presLayoutVars>
      </dgm:prSet>
      <dgm:spPr/>
      <dgm:t>
        <a:bodyPr/>
        <a:lstStyle/>
        <a:p>
          <a:endParaRPr lang="it-IT"/>
        </a:p>
      </dgm:t>
    </dgm:pt>
    <dgm:pt modelId="{396D9F8A-EF91-4D76-AB24-F986D84437CB}" type="pres">
      <dgm:prSet presAssocID="{1BF1F7D8-47E9-4B60-A31A-3817ECFB27BE}" presName="negativeSpace" presStyleCnt="0"/>
      <dgm:spPr/>
    </dgm:pt>
    <dgm:pt modelId="{2FABE5F8-8BB6-492B-B8B5-22D3E14C847F}" type="pres">
      <dgm:prSet presAssocID="{1BF1F7D8-47E9-4B60-A31A-3817ECFB27BE}" presName="childText" presStyleLbl="conFgAcc1" presStyleIdx="1" presStyleCnt="3">
        <dgm:presLayoutVars>
          <dgm:bulletEnabled val="1"/>
        </dgm:presLayoutVars>
      </dgm:prSet>
      <dgm:spPr/>
    </dgm:pt>
    <dgm:pt modelId="{FED95281-8E36-45F1-925D-29DA31E08775}" type="pres">
      <dgm:prSet presAssocID="{6B8DAB72-9C52-4874-ACC5-781D92B9FD05}" presName="spaceBetweenRectangles" presStyleCnt="0"/>
      <dgm:spPr/>
    </dgm:pt>
    <dgm:pt modelId="{8B8D9167-B261-47C4-BE59-B4775F6D41B9}" type="pres">
      <dgm:prSet presAssocID="{55A2C57B-A728-450A-84AE-90B5D97850F4}" presName="parentLin" presStyleCnt="0"/>
      <dgm:spPr/>
    </dgm:pt>
    <dgm:pt modelId="{332E558F-F24D-494A-8109-90C805F0C61C}" type="pres">
      <dgm:prSet presAssocID="{55A2C57B-A728-450A-84AE-90B5D97850F4}" presName="parentLeftMargin" presStyleLbl="node1" presStyleIdx="1" presStyleCnt="3"/>
      <dgm:spPr/>
      <dgm:t>
        <a:bodyPr/>
        <a:lstStyle/>
        <a:p>
          <a:endParaRPr lang="it-IT"/>
        </a:p>
      </dgm:t>
    </dgm:pt>
    <dgm:pt modelId="{631FD3BF-D088-4242-B356-11961C63EFD1}" type="pres">
      <dgm:prSet presAssocID="{55A2C57B-A728-450A-84AE-90B5D97850F4}" presName="parentText" presStyleLbl="node1" presStyleIdx="2" presStyleCnt="3" custScaleX="150037" custScaleY="399547" custLinFactNeighborX="-97232" custLinFactNeighborY="-12524">
        <dgm:presLayoutVars>
          <dgm:chMax val="0"/>
          <dgm:bulletEnabled val="1"/>
        </dgm:presLayoutVars>
      </dgm:prSet>
      <dgm:spPr/>
      <dgm:t>
        <a:bodyPr/>
        <a:lstStyle/>
        <a:p>
          <a:endParaRPr lang="it-IT"/>
        </a:p>
      </dgm:t>
    </dgm:pt>
    <dgm:pt modelId="{49D5B78B-CFFA-4C07-8503-0D85473C87DD}" type="pres">
      <dgm:prSet presAssocID="{55A2C57B-A728-450A-84AE-90B5D97850F4}" presName="negativeSpace" presStyleCnt="0"/>
      <dgm:spPr/>
    </dgm:pt>
    <dgm:pt modelId="{7D43AB7C-FD33-4BB1-BD1C-DD8970B46811}" type="pres">
      <dgm:prSet presAssocID="{55A2C57B-A728-450A-84AE-90B5D97850F4}" presName="childText" presStyleLbl="conFgAcc1" presStyleIdx="2" presStyleCnt="3">
        <dgm:presLayoutVars>
          <dgm:bulletEnabled val="1"/>
        </dgm:presLayoutVars>
      </dgm:prSet>
      <dgm:spPr/>
    </dgm:pt>
  </dgm:ptLst>
  <dgm:cxnLst>
    <dgm:cxn modelId="{40EEBB1F-874E-42BD-A30D-5033EC0278B5}" type="presOf" srcId="{55A2C57B-A728-450A-84AE-90B5D97850F4}" destId="{332E558F-F24D-494A-8109-90C805F0C61C}" srcOrd="0" destOrd="0" presId="urn:microsoft.com/office/officeart/2005/8/layout/list1"/>
    <dgm:cxn modelId="{2C86ED02-3984-4C6B-B810-E14DD085C2DC}" srcId="{19A73C1C-96CE-4590-BE19-59615CF0AECD}" destId="{6C16036E-1F1C-401A-BBC3-B2E4B9655B9C}" srcOrd="0" destOrd="0" parTransId="{3DCAA40A-0114-4A89-80F2-77BD46139B9F}" sibTransId="{CD9BFBB4-473E-4F83-94C4-587A13072A24}"/>
    <dgm:cxn modelId="{2F2ACD9E-9116-4DB9-BF2C-AB7D1420EB17}" type="presOf" srcId="{1BF1F7D8-47E9-4B60-A31A-3817ECFB27BE}" destId="{C97DBF52-6BD9-4149-BB6E-1689382D983B}" srcOrd="1" destOrd="0" presId="urn:microsoft.com/office/officeart/2005/8/layout/list1"/>
    <dgm:cxn modelId="{ECA47EFB-30AB-4261-ACC8-0CBD5BD18D93}" type="presOf" srcId="{19A73C1C-96CE-4590-BE19-59615CF0AECD}" destId="{D0F85D5D-4782-40C7-86EA-0BABDEA4B814}" srcOrd="0" destOrd="0" presId="urn:microsoft.com/office/officeart/2005/8/layout/list1"/>
    <dgm:cxn modelId="{F48ECC30-C3B1-4C20-B651-8EE7E983C717}" srcId="{19A73C1C-96CE-4590-BE19-59615CF0AECD}" destId="{1BF1F7D8-47E9-4B60-A31A-3817ECFB27BE}" srcOrd="1" destOrd="0" parTransId="{C9173523-5B48-4280-8E84-D1FECB47B5E1}" sibTransId="{6B8DAB72-9C52-4874-ACC5-781D92B9FD05}"/>
    <dgm:cxn modelId="{94ACA347-08DE-4BB8-9E03-B39EA7969932}" type="presOf" srcId="{6C16036E-1F1C-401A-BBC3-B2E4B9655B9C}" destId="{7E9963AC-3A1F-45D3-A787-C5F429EFA22F}" srcOrd="0" destOrd="0" presId="urn:microsoft.com/office/officeart/2005/8/layout/list1"/>
    <dgm:cxn modelId="{AC0F6E8F-A0E6-4C81-A442-C4C54506DEE2}" type="presOf" srcId="{1BF1F7D8-47E9-4B60-A31A-3817ECFB27BE}" destId="{1AB04EAB-503B-49AB-8DAF-FC81CF6E4F37}" srcOrd="0" destOrd="0" presId="urn:microsoft.com/office/officeart/2005/8/layout/list1"/>
    <dgm:cxn modelId="{CF3C933C-0FB3-43E7-822F-7AEF96D984FB}" type="presOf" srcId="{6C16036E-1F1C-401A-BBC3-B2E4B9655B9C}" destId="{5280A012-D4EF-45C9-8670-F292A35F8475}" srcOrd="1" destOrd="0" presId="urn:microsoft.com/office/officeart/2005/8/layout/list1"/>
    <dgm:cxn modelId="{C8BF2855-C36B-4B94-957D-24558AB0B485}" srcId="{19A73C1C-96CE-4590-BE19-59615CF0AECD}" destId="{55A2C57B-A728-450A-84AE-90B5D97850F4}" srcOrd="2" destOrd="0" parTransId="{1CEBFF15-4035-430E-AA1C-871437E33B5C}" sibTransId="{A2A08E51-9528-4EC2-BF24-B718634E83A4}"/>
    <dgm:cxn modelId="{FBEB38B7-8600-401F-94AB-749E268868C0}" type="presOf" srcId="{55A2C57B-A728-450A-84AE-90B5D97850F4}" destId="{631FD3BF-D088-4242-B356-11961C63EFD1}" srcOrd="1" destOrd="0" presId="urn:microsoft.com/office/officeart/2005/8/layout/list1"/>
    <dgm:cxn modelId="{1847F03F-D0BB-464F-B67B-7BA6BA4EF00D}" type="presParOf" srcId="{D0F85D5D-4782-40C7-86EA-0BABDEA4B814}" destId="{6D67938E-BC12-4D29-891B-E62E05602039}" srcOrd="0" destOrd="0" presId="urn:microsoft.com/office/officeart/2005/8/layout/list1"/>
    <dgm:cxn modelId="{E0DF9F00-4B78-4900-AD21-4D0F6FF2C965}" type="presParOf" srcId="{6D67938E-BC12-4D29-891B-E62E05602039}" destId="{7E9963AC-3A1F-45D3-A787-C5F429EFA22F}" srcOrd="0" destOrd="0" presId="urn:microsoft.com/office/officeart/2005/8/layout/list1"/>
    <dgm:cxn modelId="{AFEC3082-27C9-426F-8B5B-DBAFB011D0A9}" type="presParOf" srcId="{6D67938E-BC12-4D29-891B-E62E05602039}" destId="{5280A012-D4EF-45C9-8670-F292A35F8475}" srcOrd="1" destOrd="0" presId="urn:microsoft.com/office/officeart/2005/8/layout/list1"/>
    <dgm:cxn modelId="{74EFFA3E-1509-4AC1-8BC8-2515BEE5E9EE}" type="presParOf" srcId="{D0F85D5D-4782-40C7-86EA-0BABDEA4B814}" destId="{59C3404C-E420-40D0-AC17-7C2A4A0B9BEE}" srcOrd="1" destOrd="0" presId="urn:microsoft.com/office/officeart/2005/8/layout/list1"/>
    <dgm:cxn modelId="{4BEE23BB-0C99-421B-BB47-2D78F6A0586B}" type="presParOf" srcId="{D0F85D5D-4782-40C7-86EA-0BABDEA4B814}" destId="{AE6A32D4-3DAD-47AF-AFB4-EE27B35DA30A}" srcOrd="2" destOrd="0" presId="urn:microsoft.com/office/officeart/2005/8/layout/list1"/>
    <dgm:cxn modelId="{D479F656-E0B0-45CD-AE63-2AB339407824}" type="presParOf" srcId="{D0F85D5D-4782-40C7-86EA-0BABDEA4B814}" destId="{EF64372B-06B1-4F27-9105-01EC351508BB}" srcOrd="3" destOrd="0" presId="urn:microsoft.com/office/officeart/2005/8/layout/list1"/>
    <dgm:cxn modelId="{EA23995E-9C11-44C7-9F99-7BBEA362BC4D}" type="presParOf" srcId="{D0F85D5D-4782-40C7-86EA-0BABDEA4B814}" destId="{7D422090-BF85-417C-B25E-5096BFD8F807}" srcOrd="4" destOrd="0" presId="urn:microsoft.com/office/officeart/2005/8/layout/list1"/>
    <dgm:cxn modelId="{58DD7C43-F1E5-4A56-983C-B539989432EC}" type="presParOf" srcId="{7D422090-BF85-417C-B25E-5096BFD8F807}" destId="{1AB04EAB-503B-49AB-8DAF-FC81CF6E4F37}" srcOrd="0" destOrd="0" presId="urn:microsoft.com/office/officeart/2005/8/layout/list1"/>
    <dgm:cxn modelId="{D8E0F3AC-3DB6-49D6-9797-7C80578A3785}" type="presParOf" srcId="{7D422090-BF85-417C-B25E-5096BFD8F807}" destId="{C97DBF52-6BD9-4149-BB6E-1689382D983B}" srcOrd="1" destOrd="0" presId="urn:microsoft.com/office/officeart/2005/8/layout/list1"/>
    <dgm:cxn modelId="{1DE956F2-D421-46C5-9CAC-5831E63B5D31}" type="presParOf" srcId="{D0F85D5D-4782-40C7-86EA-0BABDEA4B814}" destId="{396D9F8A-EF91-4D76-AB24-F986D84437CB}" srcOrd="5" destOrd="0" presId="urn:microsoft.com/office/officeart/2005/8/layout/list1"/>
    <dgm:cxn modelId="{8889FDB0-BCD8-43C7-96DC-A15E73FF126B}" type="presParOf" srcId="{D0F85D5D-4782-40C7-86EA-0BABDEA4B814}" destId="{2FABE5F8-8BB6-492B-B8B5-22D3E14C847F}" srcOrd="6" destOrd="0" presId="urn:microsoft.com/office/officeart/2005/8/layout/list1"/>
    <dgm:cxn modelId="{50EE2094-0476-46B5-B375-DB0E5E97B4A6}" type="presParOf" srcId="{D0F85D5D-4782-40C7-86EA-0BABDEA4B814}" destId="{FED95281-8E36-45F1-925D-29DA31E08775}" srcOrd="7" destOrd="0" presId="urn:microsoft.com/office/officeart/2005/8/layout/list1"/>
    <dgm:cxn modelId="{EE18A8A2-6558-44BA-962E-E79B74C8F555}" type="presParOf" srcId="{D0F85D5D-4782-40C7-86EA-0BABDEA4B814}" destId="{8B8D9167-B261-47C4-BE59-B4775F6D41B9}" srcOrd="8" destOrd="0" presId="urn:microsoft.com/office/officeart/2005/8/layout/list1"/>
    <dgm:cxn modelId="{6777D59E-1E83-4738-91EE-01F695E0C4E6}" type="presParOf" srcId="{8B8D9167-B261-47C4-BE59-B4775F6D41B9}" destId="{332E558F-F24D-494A-8109-90C805F0C61C}" srcOrd="0" destOrd="0" presId="urn:microsoft.com/office/officeart/2005/8/layout/list1"/>
    <dgm:cxn modelId="{63647086-73DA-4BD5-B961-F363005B7E08}" type="presParOf" srcId="{8B8D9167-B261-47C4-BE59-B4775F6D41B9}" destId="{631FD3BF-D088-4242-B356-11961C63EFD1}" srcOrd="1" destOrd="0" presId="urn:microsoft.com/office/officeart/2005/8/layout/list1"/>
    <dgm:cxn modelId="{D6124865-72DC-4C06-9DB4-B66F361AFDAF}" type="presParOf" srcId="{D0F85D5D-4782-40C7-86EA-0BABDEA4B814}" destId="{49D5B78B-CFFA-4C07-8503-0D85473C87DD}" srcOrd="9" destOrd="0" presId="urn:microsoft.com/office/officeart/2005/8/layout/list1"/>
    <dgm:cxn modelId="{61CE4DDF-3B09-48B4-9743-5FE3DA200090}" type="presParOf" srcId="{D0F85D5D-4782-40C7-86EA-0BABDEA4B814}" destId="{7D43AB7C-FD33-4BB1-BD1C-DD8970B4681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9102C-9541-45C7-833E-7CC21CFFC4C5}">
      <dsp:nvSpPr>
        <dsp:cNvPr id="0" name=""/>
        <dsp:cNvSpPr/>
      </dsp:nvSpPr>
      <dsp:spPr>
        <a:xfrm>
          <a:off x="0" y="159372"/>
          <a:ext cx="8229600" cy="2067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just" defTabSz="1111250">
            <a:lnSpc>
              <a:spcPct val="90000"/>
            </a:lnSpc>
            <a:spcBef>
              <a:spcPct val="0"/>
            </a:spcBef>
            <a:spcAft>
              <a:spcPct val="35000"/>
            </a:spcAft>
          </a:pPr>
          <a:r>
            <a:rPr lang="it-IT" sz="2500" kern="1200" dirty="0" smtClean="0">
              <a:latin typeface="+mj-lt"/>
            </a:rPr>
            <a:t>30 giugno 2011 Forum ANIA Consumatori, comunicato stampa 3. Vietare il “mercato dei sinistri”, intervenendo con strumenti legislativi per vietare la cessione del credito al risarcimento del danno </a:t>
          </a:r>
          <a:r>
            <a:rPr lang="it-IT" sz="2500" kern="1200" dirty="0" err="1" smtClean="0">
              <a:latin typeface="+mj-lt"/>
            </a:rPr>
            <a:t>rc</a:t>
          </a:r>
          <a:r>
            <a:rPr lang="it-IT" sz="2500" kern="1200" dirty="0" smtClean="0">
              <a:latin typeface="+mj-lt"/>
            </a:rPr>
            <a:t> auto.  </a:t>
          </a:r>
          <a:endParaRPr lang="it-IT" sz="2500" kern="1200" dirty="0">
            <a:latin typeface="+mj-lt"/>
          </a:endParaRPr>
        </a:p>
      </dsp:txBody>
      <dsp:txXfrm>
        <a:off x="100932" y="260304"/>
        <a:ext cx="8027736" cy="1865745"/>
      </dsp:txXfrm>
    </dsp:sp>
    <dsp:sp modelId="{901FEFA3-E6BF-44F0-B0F3-8242C2319D95}">
      <dsp:nvSpPr>
        <dsp:cNvPr id="0" name=""/>
        <dsp:cNvSpPr/>
      </dsp:nvSpPr>
      <dsp:spPr>
        <a:xfrm>
          <a:off x="0" y="2298981"/>
          <a:ext cx="8229600" cy="20676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just" defTabSz="1111250">
            <a:lnSpc>
              <a:spcPct val="90000"/>
            </a:lnSpc>
            <a:spcBef>
              <a:spcPct val="0"/>
            </a:spcBef>
            <a:spcAft>
              <a:spcPct val="35000"/>
            </a:spcAft>
          </a:pPr>
          <a:r>
            <a:rPr lang="it-IT" sz="2500" kern="1200" dirty="0" smtClean="0">
              <a:latin typeface="+mj-lt"/>
            </a:rPr>
            <a:t>29 aprile 2013 atto camera mozione 1/00027 Migliore (SEL) “impegna il Governo ad adottare ogni iniziativa normativa volta:  c) a fissare a 15 giorni i termini di prescrizione per la denuncia di un sinistro; d) ad introdurre il divieto di cessione del credito assicurativo;</a:t>
          </a:r>
          <a:endParaRPr lang="it-IT" sz="2500" kern="1200" dirty="0">
            <a:latin typeface="+mj-lt"/>
          </a:endParaRPr>
        </a:p>
      </dsp:txBody>
      <dsp:txXfrm>
        <a:off x="100932" y="2399913"/>
        <a:ext cx="8027736" cy="18657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A32D4-3DAD-47AF-AFB4-EE27B35DA30A}">
      <dsp:nvSpPr>
        <dsp:cNvPr id="0" name=""/>
        <dsp:cNvSpPr/>
      </dsp:nvSpPr>
      <dsp:spPr>
        <a:xfrm>
          <a:off x="0" y="1728684"/>
          <a:ext cx="8229600"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80A012-D4EF-45C9-8670-F292A35F8475}">
      <dsp:nvSpPr>
        <dsp:cNvPr id="0" name=""/>
        <dsp:cNvSpPr/>
      </dsp:nvSpPr>
      <dsp:spPr>
        <a:xfrm>
          <a:off x="0" y="0"/>
          <a:ext cx="7849399" cy="172126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711200">
            <a:lnSpc>
              <a:spcPct val="90000"/>
            </a:lnSpc>
            <a:spcBef>
              <a:spcPct val="0"/>
            </a:spcBef>
            <a:spcAft>
              <a:spcPct val="35000"/>
            </a:spcAft>
          </a:pPr>
          <a:r>
            <a:rPr lang="it-IT" sz="1600" b="1" u="sng" kern="1200" dirty="0" smtClean="0">
              <a:latin typeface="+mj-lt"/>
            </a:rPr>
            <a:t>24 gennaio 2012. </a:t>
          </a:r>
          <a:r>
            <a:rPr lang="it-IT" sz="1600" kern="1200" dirty="0" smtClean="0">
              <a:latin typeface="+mj-lt"/>
            </a:rPr>
            <a:t>D. L. n. 1, art. 29 2. In alternativa ai risarcimenti per equivalente, </a:t>
          </a:r>
          <a:r>
            <a:rPr lang="it-IT" sz="1600" kern="1200" dirty="0" err="1" smtClean="0">
              <a:latin typeface="+mj-lt"/>
            </a:rPr>
            <a:t>e’</a:t>
          </a:r>
          <a:r>
            <a:rPr lang="it-IT" sz="1600" kern="1200" dirty="0" smtClean="0">
              <a:latin typeface="+mj-lt"/>
            </a:rPr>
            <a:t> </a:t>
          </a:r>
          <a:r>
            <a:rPr lang="it-IT" sz="1600" kern="1200" dirty="0" err="1" smtClean="0">
              <a:latin typeface="+mj-lt"/>
            </a:rPr>
            <a:t>facolta’</a:t>
          </a:r>
          <a:r>
            <a:rPr lang="it-IT" sz="1600" kern="1200" dirty="0" smtClean="0">
              <a:latin typeface="+mj-lt"/>
            </a:rPr>
            <a:t> delle compagnie offrire, nel caso di danni a cose, il risarcimento in forma specifica. In questo caso, se il risarcimento è accompagnato da idonea garanzia sulle riparazioni, di validità non inferiore ai due anni per tutte le parti non soggette a usura ordinaria, il risarcimento per equivalente </a:t>
          </a:r>
          <a:r>
            <a:rPr lang="it-IT" sz="1600" kern="1200" dirty="0" err="1" smtClean="0">
              <a:latin typeface="+mj-lt"/>
            </a:rPr>
            <a:t>e’</a:t>
          </a:r>
          <a:r>
            <a:rPr lang="it-IT" sz="1600" kern="1200" dirty="0" smtClean="0">
              <a:latin typeface="+mj-lt"/>
            </a:rPr>
            <a:t> ridotto del 30 per cento.</a:t>
          </a:r>
          <a:endParaRPr lang="it-IT" sz="1600" kern="1200" dirty="0">
            <a:latin typeface="+mj-lt"/>
          </a:endParaRPr>
        </a:p>
      </dsp:txBody>
      <dsp:txXfrm>
        <a:off x="84025" y="84025"/>
        <a:ext cx="7681349" cy="1553213"/>
      </dsp:txXfrm>
    </dsp:sp>
    <dsp:sp modelId="{2FABE5F8-8BB6-492B-B8B5-22D3E14C847F}">
      <dsp:nvSpPr>
        <dsp:cNvPr id="0" name=""/>
        <dsp:cNvSpPr/>
      </dsp:nvSpPr>
      <dsp:spPr>
        <a:xfrm>
          <a:off x="0" y="2954825"/>
          <a:ext cx="8229600"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7DBF52-6BD9-4149-BB6E-1689382D983B}">
      <dsp:nvSpPr>
        <dsp:cNvPr id="0" name=""/>
        <dsp:cNvSpPr/>
      </dsp:nvSpPr>
      <dsp:spPr>
        <a:xfrm>
          <a:off x="10344" y="1828799"/>
          <a:ext cx="7891536" cy="10835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711200">
            <a:lnSpc>
              <a:spcPct val="90000"/>
            </a:lnSpc>
            <a:spcBef>
              <a:spcPct val="0"/>
            </a:spcBef>
            <a:spcAft>
              <a:spcPct val="35000"/>
            </a:spcAft>
          </a:pPr>
          <a:r>
            <a:rPr lang="it-IT" sz="1600" b="1" u="sng" kern="1200" dirty="0" smtClean="0">
              <a:latin typeface="+mj-lt"/>
            </a:rPr>
            <a:t>3 aprile 2012 </a:t>
          </a:r>
          <a:r>
            <a:rPr lang="it-IT" sz="1600" kern="1200" dirty="0" smtClean="0">
              <a:latin typeface="+mj-lt"/>
            </a:rPr>
            <a:t>Proposte dell’</a:t>
          </a:r>
          <a:r>
            <a:rPr lang="it-IT" sz="1600" b="1" kern="1200" dirty="0" smtClean="0">
              <a:latin typeface="+mj-lt"/>
            </a:rPr>
            <a:t>ACI </a:t>
          </a:r>
          <a:r>
            <a:rPr lang="it-IT" sz="1600" kern="1200" dirty="0" smtClean="0">
              <a:latin typeface="+mj-lt"/>
            </a:rPr>
            <a:t>per ridurre i costi dell’ </a:t>
          </a:r>
          <a:r>
            <a:rPr lang="it-IT" sz="1600" kern="1200" dirty="0" err="1" smtClean="0">
              <a:latin typeface="+mj-lt"/>
            </a:rPr>
            <a:t>r.c.</a:t>
          </a:r>
          <a:r>
            <a:rPr lang="it-IT" sz="1600" kern="1200" dirty="0" smtClean="0">
              <a:latin typeface="+mj-lt"/>
            </a:rPr>
            <a:t> auto, presentato assieme al volume “il libro nero dell’</a:t>
          </a:r>
          <a:r>
            <a:rPr lang="it-IT" sz="1600" kern="1200" dirty="0" err="1" smtClean="0">
              <a:latin typeface="+mj-lt"/>
            </a:rPr>
            <a:t>rc</a:t>
          </a:r>
          <a:r>
            <a:rPr lang="it-IT" sz="1600" kern="1200" dirty="0" smtClean="0">
              <a:latin typeface="+mj-lt"/>
            </a:rPr>
            <a:t> auto” Vincenzo </a:t>
          </a:r>
          <a:r>
            <a:rPr lang="it-IT" sz="1600" kern="1200" dirty="0" err="1" smtClean="0">
              <a:latin typeface="+mj-lt"/>
            </a:rPr>
            <a:t>Borgomeo</a:t>
          </a:r>
          <a:r>
            <a:rPr lang="it-IT" sz="1600" kern="1200" dirty="0" smtClean="0">
              <a:latin typeface="+mj-lt"/>
            </a:rPr>
            <a:t> “reintegrazione in forma specifica”  (9, con articolato di legge a modifica dell’art. 148 </a:t>
          </a:r>
          <a:r>
            <a:rPr lang="it-IT" sz="1600" kern="1200" dirty="0" err="1" smtClean="0">
              <a:latin typeface="+mj-lt"/>
            </a:rPr>
            <a:t>CdA</a:t>
          </a:r>
          <a:r>
            <a:rPr lang="it-IT" sz="1600" kern="1200" dirty="0" smtClean="0">
              <a:latin typeface="+mj-lt"/>
            </a:rPr>
            <a:t>)</a:t>
          </a:r>
          <a:r>
            <a:rPr lang="it-IT" sz="1600" b="1" kern="1200" dirty="0" smtClean="0">
              <a:latin typeface="+mj-lt"/>
            </a:rPr>
            <a:t> </a:t>
          </a:r>
          <a:endParaRPr lang="it-IT" sz="1600" kern="1200" dirty="0">
            <a:latin typeface="+mj-lt"/>
          </a:endParaRPr>
        </a:p>
      </dsp:txBody>
      <dsp:txXfrm>
        <a:off x="63240" y="1881695"/>
        <a:ext cx="7785744" cy="977789"/>
      </dsp:txXfrm>
    </dsp:sp>
    <dsp:sp modelId="{7D43AB7C-FD33-4BB1-BD1C-DD8970B46811}">
      <dsp:nvSpPr>
        <dsp:cNvPr id="0" name=""/>
        <dsp:cNvSpPr/>
      </dsp:nvSpPr>
      <dsp:spPr>
        <a:xfrm>
          <a:off x="0" y="4158902"/>
          <a:ext cx="8229600" cy="226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1FD3BF-D088-4242-B356-11961C63EFD1}">
      <dsp:nvSpPr>
        <dsp:cNvPr id="0" name=""/>
        <dsp:cNvSpPr/>
      </dsp:nvSpPr>
      <dsp:spPr>
        <a:xfrm>
          <a:off x="10344" y="3196951"/>
          <a:ext cx="7849791" cy="10615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just" defTabSz="711200">
            <a:lnSpc>
              <a:spcPct val="90000"/>
            </a:lnSpc>
            <a:spcBef>
              <a:spcPct val="0"/>
            </a:spcBef>
            <a:spcAft>
              <a:spcPct val="35000"/>
            </a:spcAft>
          </a:pPr>
          <a:r>
            <a:rPr lang="it-IT" sz="1600" b="1" u="sng" kern="1200" dirty="0" smtClean="0">
              <a:latin typeface="+mj-lt"/>
            </a:rPr>
            <a:t>6 febbraio 2013</a:t>
          </a:r>
          <a:r>
            <a:rPr lang="it-IT" sz="1600" kern="1200" dirty="0" smtClean="0">
              <a:latin typeface="+mj-lt"/>
            </a:rPr>
            <a:t> Pubblicazione Indagine conoscitiva RC auto: richiesta di introduzione di reintegrazione in forma specifica: punto 364 a. 11) Confermata nell’ audizione in parlamento del 4 giugno 2013 </a:t>
          </a:r>
          <a:r>
            <a:rPr lang="it-IT" sz="1600" kern="1200" dirty="0" err="1" smtClean="0">
              <a:latin typeface="+mj-lt"/>
            </a:rPr>
            <a:t>Pres</a:t>
          </a:r>
          <a:r>
            <a:rPr lang="it-IT" sz="1600" kern="1200" dirty="0" smtClean="0">
              <a:latin typeface="+mj-lt"/>
            </a:rPr>
            <a:t>. Pitruzzella;</a:t>
          </a:r>
          <a:endParaRPr lang="it-IT" sz="1600" kern="1200" dirty="0">
            <a:latin typeface="+mj-lt"/>
          </a:endParaRPr>
        </a:p>
      </dsp:txBody>
      <dsp:txXfrm>
        <a:off x="62163" y="3248770"/>
        <a:ext cx="7746153" cy="9578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4683DC3-0F21-40C1-BD13-BF329088C2E2}" type="datetimeFigureOut">
              <a:rPr lang="it-IT" smtClean="0"/>
              <a:t>26/06/2013</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r>
              <a:rPr lang="it-IT" smtClean="0"/>
              <a:t>Studio Legale Avv. Marco Bordoni, via Emilia n. 3, 40068 San Lazzaro di Savena (BO)</a:t>
            </a: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BB3B1C7-4A38-4B83-91A4-BBF84386BC99}" type="slidenum">
              <a:rPr lang="it-IT" smtClean="0"/>
              <a:t>‹N›</a:t>
            </a:fld>
            <a:endParaRPr lang="it-IT"/>
          </a:p>
        </p:txBody>
      </p:sp>
    </p:spTree>
    <p:extLst>
      <p:ext uri="{BB962C8B-B14F-4D97-AF65-F5344CB8AC3E}">
        <p14:creationId xmlns:p14="http://schemas.microsoft.com/office/powerpoint/2010/main" val="2638717552"/>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6671E3A-ACBD-49DC-9EC1-3247B9796EAC}" type="datetimeFigureOut">
              <a:rPr lang="it-IT" smtClean="0"/>
              <a:t>26/06/2013</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it-IT" smtClean="0"/>
              <a:t>Studio Legale Avv. Marco Bordoni, via Emilia n. 3, 40068 San Lazzaro di Savena (BO)</a:t>
            </a:r>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1EECCF9-48EE-476B-8995-0B6720894966}" type="slidenum">
              <a:rPr lang="it-IT" smtClean="0"/>
              <a:t>‹N›</a:t>
            </a:fld>
            <a:endParaRPr lang="it-IT"/>
          </a:p>
        </p:txBody>
      </p:sp>
    </p:spTree>
    <p:extLst>
      <p:ext uri="{BB962C8B-B14F-4D97-AF65-F5344CB8AC3E}">
        <p14:creationId xmlns:p14="http://schemas.microsoft.com/office/powerpoint/2010/main" val="353026002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Studio Legale Avv. Marco Bordoni, via Emilia n. 3, 40068 San Lazzaro di Savena (BO)</a:t>
            </a:r>
            <a:endParaRPr lang="it-IT"/>
          </a:p>
        </p:txBody>
      </p:sp>
    </p:spTree>
    <p:extLst>
      <p:ext uri="{BB962C8B-B14F-4D97-AF65-F5344CB8AC3E}">
        <p14:creationId xmlns:p14="http://schemas.microsoft.com/office/powerpoint/2010/main" val="109470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2113484-02C0-4637-A8B9-996208FE156A}" type="datetime1">
              <a:rPr lang="it-IT" smtClean="0"/>
              <a:t>26/06/2013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4216287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2023B9-0697-415D-BF69-C5E6E9C059D7}" type="datetime1">
              <a:rPr lang="it-IT" smtClean="0"/>
              <a:t>26/06/2013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419067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BF35319-6F5C-4BC9-A0A4-D6E4DB15A89E}" type="datetime1">
              <a:rPr lang="it-IT" smtClean="0"/>
              <a:t>26/06/2013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41837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C582EE-C5C1-4B88-9C4F-A74028678F6F}" type="datetime1">
              <a:rPr lang="it-IT" smtClean="0"/>
              <a:t>26/06/2013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108502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A02187B-8F4E-4128-8D24-6F1609D29AE7}" type="datetime1">
              <a:rPr lang="it-IT" smtClean="0"/>
              <a:t>26/06/2013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124750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AE15A1D-E6C2-4D2A-A7F9-98B8AB082869}" type="datetime1">
              <a:rPr lang="it-IT" smtClean="0"/>
              <a:t>26/06/2013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2032932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AA0BB74-EF12-47E0-8AD8-A67F7E1C51B7}" type="datetime1">
              <a:rPr lang="it-IT" smtClean="0"/>
              <a:t>26/06/2013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147220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E985580-DBE2-42A8-ADB7-525BEAD24A84}" type="datetime1">
              <a:rPr lang="it-IT" smtClean="0"/>
              <a:t>26/06/2013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70205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3CD9EF6-6871-469F-8AC0-A3C8BA97C6DA}" type="datetime1">
              <a:rPr lang="it-IT" smtClean="0"/>
              <a:t>26/06/2013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104072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1A9A67-84F4-4A51-8ECF-AE33D761D166}" type="datetime1">
              <a:rPr lang="it-IT" smtClean="0"/>
              <a:t>26/06/2013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83696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2E1BA54-6B54-4E35-B7DA-F17C7915F2AF}" type="datetime1">
              <a:rPr lang="it-IT" smtClean="0"/>
              <a:t>26/06/2013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C4333A-7964-489B-80C7-8D90D9AD094F}" type="slidenum">
              <a:rPr lang="it-IT" smtClean="0"/>
              <a:t>‹N›</a:t>
            </a:fld>
            <a:endParaRPr lang="it-IT"/>
          </a:p>
        </p:txBody>
      </p:sp>
    </p:spTree>
    <p:extLst>
      <p:ext uri="{BB962C8B-B14F-4D97-AF65-F5344CB8AC3E}">
        <p14:creationId xmlns:p14="http://schemas.microsoft.com/office/powerpoint/2010/main" val="1042208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61E42-FDED-4412-AE4F-B57236BCDC1D}" type="datetime1">
              <a:rPr lang="it-IT" smtClean="0"/>
              <a:t>26/06/2013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4333A-7964-489B-80C7-8D90D9AD094F}" type="slidenum">
              <a:rPr lang="it-IT" smtClean="0"/>
              <a:t>‹N›</a:t>
            </a:fld>
            <a:endParaRPr lang="it-IT"/>
          </a:p>
        </p:txBody>
      </p:sp>
    </p:spTree>
    <p:extLst>
      <p:ext uri="{BB962C8B-B14F-4D97-AF65-F5344CB8AC3E}">
        <p14:creationId xmlns:p14="http://schemas.microsoft.com/office/powerpoint/2010/main" val="3720812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01208"/>
            <a:ext cx="9146664" cy="1556792"/>
          </a:xfrm>
          <a:prstGeom prst="rect">
            <a:avLst/>
          </a:prstGeom>
          <a:effectLst>
            <a:outerShdw blurRad="50800" dist="50800" dir="5400000" algn="ctr" rotWithShape="0">
              <a:srgbClr val="000000">
                <a:alpha val="49000"/>
              </a:srgbClr>
            </a:outerShdw>
          </a:effectLst>
          <a:scene3d>
            <a:camera prst="orthographicFront"/>
            <a:lightRig rig="threePt" dir="t"/>
          </a:scene3d>
          <a:sp3d extrusionH="190500" prstMaterial="dkEdge">
            <a:bevelT w="165100" prst="coolSlant"/>
            <a:extrusionClr>
              <a:schemeClr val="bg2">
                <a:lumMod val="50000"/>
              </a:schemeClr>
            </a:extrusionClr>
          </a:sp3d>
        </p:spPr>
      </p:pic>
      <p:sp>
        <p:nvSpPr>
          <p:cNvPr id="2" name="Titolo 1"/>
          <p:cNvSpPr>
            <a:spLocks noGrp="1"/>
          </p:cNvSpPr>
          <p:nvPr>
            <p:ph type="ctrTitle"/>
          </p:nvPr>
        </p:nvSpPr>
        <p:spPr>
          <a:xfrm>
            <a:off x="685800" y="1628801"/>
            <a:ext cx="7772400" cy="1971650"/>
          </a:xfrm>
          <a:noFill/>
          <a:scene3d>
            <a:camera prst="obliqueBottomLeft"/>
            <a:lightRig rig="threePt" dir="t"/>
          </a:scene3d>
          <a:sp3d prstMaterial="matte"/>
        </p:spPr>
        <p:txBody>
          <a:bodyPr>
            <a:normAutofit fontScale="90000"/>
          </a:bodyPr>
          <a:lstStyle/>
          <a:p>
            <a:r>
              <a:rPr lang="it-IT" b="1" dirty="0" smtClean="0">
                <a:solidFill>
                  <a:schemeClr val="bg2">
                    <a:lumMod val="25000"/>
                  </a:schemeClr>
                </a:solidFill>
              </a:rPr>
              <a:t>RC auto: ipotesi di limitazioni pattizie e normative alla libera circolazione del credito</a:t>
            </a:r>
            <a:endParaRPr lang="it-IT" b="1" dirty="0">
              <a:solidFill>
                <a:schemeClr val="bg2">
                  <a:lumMod val="25000"/>
                </a:schemeClr>
              </a:solidFill>
            </a:endParaRPr>
          </a:p>
        </p:txBody>
      </p:sp>
      <p:sp>
        <p:nvSpPr>
          <p:cNvPr id="3" name="Sottotitolo 2"/>
          <p:cNvSpPr>
            <a:spLocks noGrp="1"/>
          </p:cNvSpPr>
          <p:nvPr>
            <p:ph type="subTitle" idx="1"/>
          </p:nvPr>
        </p:nvSpPr>
        <p:spPr>
          <a:xfrm>
            <a:off x="252852" y="3501008"/>
            <a:ext cx="8891148" cy="1872208"/>
          </a:xfrm>
        </p:spPr>
        <p:txBody>
          <a:bodyPr>
            <a:normAutofit fontScale="85000" lnSpcReduction="10000"/>
          </a:bodyPr>
          <a:lstStyle/>
          <a:p>
            <a:pPr algn="r"/>
            <a:endParaRPr lang="it-IT" sz="2600" b="1" dirty="0" smtClean="0">
              <a:solidFill>
                <a:schemeClr val="bg2">
                  <a:lumMod val="25000"/>
                </a:schemeClr>
              </a:solidFill>
            </a:endParaRPr>
          </a:p>
          <a:p>
            <a:pPr algn="r"/>
            <a:r>
              <a:rPr lang="it-IT" sz="2600" b="1" dirty="0" smtClean="0">
                <a:solidFill>
                  <a:schemeClr val="bg2">
                    <a:lumMod val="25000"/>
                  </a:schemeClr>
                </a:solidFill>
                <a:latin typeface="+mj-lt"/>
              </a:rPr>
              <a:t>25 giugno 2013</a:t>
            </a:r>
          </a:p>
          <a:p>
            <a:pPr algn="r"/>
            <a:r>
              <a:rPr lang="it-IT" sz="2600" b="1" dirty="0" smtClean="0">
                <a:solidFill>
                  <a:schemeClr val="bg2">
                    <a:lumMod val="25000"/>
                  </a:schemeClr>
                </a:solidFill>
                <a:latin typeface="+mj-lt"/>
              </a:rPr>
              <a:t>Roma, Palazzo di Giustizia</a:t>
            </a:r>
          </a:p>
          <a:p>
            <a:pPr algn="r"/>
            <a:r>
              <a:rPr lang="it-IT" b="1" i="1" dirty="0" smtClean="0">
                <a:solidFill>
                  <a:schemeClr val="bg2">
                    <a:lumMod val="25000"/>
                  </a:schemeClr>
                </a:solidFill>
                <a:latin typeface="+mj-lt"/>
              </a:rPr>
              <a:t>La Cessione di Credito e l’Azione di Risarcimento</a:t>
            </a:r>
            <a:endParaRPr lang="it-IT" b="1" i="1" dirty="0">
              <a:solidFill>
                <a:schemeClr val="bg2">
                  <a:lumMod val="25000"/>
                </a:schemeClr>
              </a:solidFill>
              <a:latin typeface="+mj-lt"/>
            </a:endParaRPr>
          </a:p>
        </p:txBody>
      </p:sp>
      <p:sp>
        <p:nvSpPr>
          <p:cNvPr id="7" name="CasellaDiTesto 6"/>
          <p:cNvSpPr txBox="1"/>
          <p:nvPr/>
        </p:nvSpPr>
        <p:spPr>
          <a:xfrm>
            <a:off x="71746" y="116632"/>
            <a:ext cx="4501586" cy="1323439"/>
          </a:xfrm>
          <a:prstGeom prst="rect">
            <a:avLst/>
          </a:prstGeom>
          <a:noFill/>
        </p:spPr>
        <p:txBody>
          <a:bodyPr wrap="square" rtlCol="0">
            <a:spAutoFit/>
          </a:bodyPr>
          <a:lstStyle/>
          <a:p>
            <a:r>
              <a:rPr lang="it-IT" sz="2000" dirty="0" smtClean="0">
                <a:solidFill>
                  <a:schemeClr val="bg2">
                    <a:lumMod val="25000"/>
                  </a:schemeClr>
                </a:solidFill>
                <a:latin typeface="+mj-lt"/>
              </a:rPr>
              <a:t>Studio Legale Avv. Marco Bordoni</a:t>
            </a:r>
          </a:p>
          <a:p>
            <a:r>
              <a:rPr lang="it-IT" sz="2000" dirty="0" smtClean="0">
                <a:solidFill>
                  <a:schemeClr val="bg2">
                    <a:lumMod val="25000"/>
                  </a:schemeClr>
                </a:solidFill>
                <a:latin typeface="+mj-lt"/>
              </a:rPr>
              <a:t>Via Emilia n. 3</a:t>
            </a:r>
          </a:p>
          <a:p>
            <a:r>
              <a:rPr lang="it-IT" sz="2000" dirty="0" smtClean="0">
                <a:solidFill>
                  <a:schemeClr val="bg2">
                    <a:lumMod val="25000"/>
                  </a:schemeClr>
                </a:solidFill>
                <a:latin typeface="+mj-lt"/>
              </a:rPr>
              <a:t>San Lazzaro di Savena (BO)</a:t>
            </a:r>
          </a:p>
          <a:p>
            <a:r>
              <a:rPr lang="it-IT" sz="2000" dirty="0" smtClean="0">
                <a:solidFill>
                  <a:schemeClr val="bg2">
                    <a:lumMod val="25000"/>
                  </a:schemeClr>
                </a:solidFill>
                <a:latin typeface="+mj-lt"/>
              </a:rPr>
              <a:t>www.bordoni.it</a:t>
            </a:r>
            <a:endParaRPr lang="it-IT" sz="2000" dirty="0">
              <a:solidFill>
                <a:schemeClr val="bg2">
                  <a:lumMod val="25000"/>
                </a:schemeClr>
              </a:solidFill>
              <a:latin typeface="+mj-lt"/>
            </a:endParaRPr>
          </a:p>
        </p:txBody>
      </p:sp>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4368" y="252252"/>
            <a:ext cx="904875" cy="1232532"/>
          </a:xfrm>
          <a:prstGeom prst="rect">
            <a:avLst/>
          </a:prstGeom>
        </p:spPr>
      </p:pic>
    </p:spTree>
    <p:extLst>
      <p:ext uri="{BB962C8B-B14F-4D97-AF65-F5344CB8AC3E}">
        <p14:creationId xmlns:p14="http://schemas.microsoft.com/office/powerpoint/2010/main" val="3611191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544615"/>
          </a:xfrm>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r>
              <a:rPr lang="it-IT" sz="2000" b="1" dirty="0" smtClean="0">
                <a:solidFill>
                  <a:schemeClr val="bg2">
                    <a:lumMod val="25000"/>
                  </a:schemeClr>
                </a:solidFill>
                <a:latin typeface="+mj-lt"/>
              </a:rPr>
              <a:t>ANCHE IN CASO DI CESSIONE DEL CREDITO LA CONGRUITA’ DELLA FATTURA E’ SOTTOPOSTA AL VAGLIO DEL GIUDICE</a:t>
            </a:r>
          </a:p>
          <a:p>
            <a:pPr marL="0" indent="0" algn="ctr">
              <a:buNone/>
            </a:pPr>
            <a:endParaRPr lang="it-IT" sz="2000" b="1" dirty="0" smtClean="0">
              <a:solidFill>
                <a:schemeClr val="bg2">
                  <a:lumMod val="25000"/>
                </a:schemeClr>
              </a:solidFill>
              <a:latin typeface="+mj-lt"/>
            </a:endParaRPr>
          </a:p>
          <a:p>
            <a:pPr marL="0" indent="0" algn="ctr">
              <a:buNone/>
            </a:pPr>
            <a:r>
              <a:rPr lang="it-IT" sz="2200" dirty="0" smtClean="0">
                <a:solidFill>
                  <a:schemeClr val="bg2">
                    <a:lumMod val="25000"/>
                  </a:schemeClr>
                </a:solidFill>
                <a:latin typeface="+mj-lt"/>
              </a:rPr>
              <a:t>La giurisprudenza di merito ha risolto a favore dei riparatori e dei danneggiati il dissidio a proposito dei costi orari</a:t>
            </a:r>
          </a:p>
          <a:p>
            <a:pPr marL="0" indent="0" algn="ctr">
              <a:buNone/>
            </a:pPr>
            <a:endParaRPr lang="it-IT" sz="2200" dirty="0" smtClean="0">
              <a:solidFill>
                <a:schemeClr val="bg2">
                  <a:lumMod val="25000"/>
                </a:schemeClr>
              </a:solidFill>
              <a:latin typeface="+mj-lt"/>
            </a:endParaRPr>
          </a:p>
          <a:p>
            <a:r>
              <a:rPr lang="it-IT" sz="2200" b="1" dirty="0">
                <a:solidFill>
                  <a:schemeClr val="bg2">
                    <a:lumMod val="25000"/>
                  </a:schemeClr>
                </a:solidFill>
                <a:latin typeface="+mj-lt"/>
              </a:rPr>
              <a:t>Giudice di Pace di Pordenone, </a:t>
            </a:r>
            <a:r>
              <a:rPr lang="it-IT" sz="2200" b="1" dirty="0" smtClean="0">
                <a:solidFill>
                  <a:schemeClr val="bg2">
                    <a:lumMod val="25000"/>
                  </a:schemeClr>
                </a:solidFill>
                <a:latin typeface="+mj-lt"/>
              </a:rPr>
              <a:t>5 marzo 2013, n. 139</a:t>
            </a:r>
            <a:endParaRPr lang="it-IT" sz="2200" dirty="0">
              <a:solidFill>
                <a:schemeClr val="bg2">
                  <a:lumMod val="25000"/>
                </a:schemeClr>
              </a:solidFill>
              <a:latin typeface="+mj-lt"/>
            </a:endParaRPr>
          </a:p>
          <a:p>
            <a:r>
              <a:rPr lang="it-IT" sz="2200" b="1" dirty="0">
                <a:solidFill>
                  <a:schemeClr val="bg2">
                    <a:lumMod val="25000"/>
                  </a:schemeClr>
                </a:solidFill>
                <a:latin typeface="+mj-lt"/>
              </a:rPr>
              <a:t>Giudice di Pace di Firenze, 31 gennaio 2013, n. 672</a:t>
            </a:r>
            <a:endParaRPr lang="it-IT" sz="2200" dirty="0">
              <a:solidFill>
                <a:schemeClr val="bg2">
                  <a:lumMod val="25000"/>
                </a:schemeClr>
              </a:solidFill>
              <a:latin typeface="+mj-lt"/>
            </a:endParaRPr>
          </a:p>
          <a:p>
            <a:r>
              <a:rPr lang="it-IT" sz="2200" b="1" dirty="0">
                <a:solidFill>
                  <a:schemeClr val="bg2">
                    <a:lumMod val="25000"/>
                  </a:schemeClr>
                </a:solidFill>
                <a:latin typeface="+mj-lt"/>
              </a:rPr>
              <a:t>Giudice di Pace di Prato, 19 ottobre 2012, n. 1.204</a:t>
            </a:r>
            <a:endParaRPr lang="it-IT" sz="2200" dirty="0">
              <a:solidFill>
                <a:schemeClr val="bg2">
                  <a:lumMod val="25000"/>
                </a:schemeClr>
              </a:solidFill>
              <a:latin typeface="+mj-lt"/>
            </a:endParaRPr>
          </a:p>
          <a:p>
            <a:r>
              <a:rPr lang="it-IT" sz="2200" b="1" dirty="0">
                <a:solidFill>
                  <a:schemeClr val="bg2">
                    <a:lumMod val="25000"/>
                  </a:schemeClr>
                </a:solidFill>
                <a:latin typeface="+mj-lt"/>
              </a:rPr>
              <a:t>Giudice di Pace di Como, 11 marzo 2008, n. </a:t>
            </a:r>
            <a:r>
              <a:rPr lang="it-IT" sz="2200" b="1" dirty="0" smtClean="0">
                <a:solidFill>
                  <a:schemeClr val="bg2">
                    <a:lumMod val="25000"/>
                  </a:schemeClr>
                </a:solidFill>
                <a:latin typeface="+mj-lt"/>
              </a:rPr>
              <a:t>400</a:t>
            </a:r>
          </a:p>
          <a:p>
            <a:pPr marL="0" indent="0" algn="r">
              <a:buNone/>
            </a:pPr>
            <a:endParaRPr lang="it-IT" sz="2200" b="1" dirty="0" smtClean="0">
              <a:solidFill>
                <a:schemeClr val="bg2">
                  <a:lumMod val="25000"/>
                </a:schemeClr>
              </a:solidFill>
              <a:latin typeface="+mj-lt"/>
            </a:endParaRPr>
          </a:p>
          <a:p>
            <a:pPr marL="0" indent="0" algn="r">
              <a:buNone/>
            </a:pPr>
            <a:endParaRPr lang="it-IT" sz="2200" b="1" dirty="0" smtClean="0">
              <a:solidFill>
                <a:schemeClr val="bg2">
                  <a:lumMod val="25000"/>
                </a:schemeClr>
              </a:solidFill>
              <a:latin typeface="+mj-lt"/>
            </a:endParaRPr>
          </a:p>
          <a:p>
            <a:pPr marL="0" indent="0" algn="r">
              <a:buNone/>
            </a:pPr>
            <a:r>
              <a:rPr lang="it-IT" sz="2200" b="1" dirty="0" smtClean="0">
                <a:solidFill>
                  <a:schemeClr val="bg2">
                    <a:lumMod val="25000"/>
                  </a:schemeClr>
                </a:solidFill>
                <a:latin typeface="+mj-lt"/>
              </a:rPr>
              <a:t>www.aneis.it</a:t>
            </a:r>
            <a:endParaRPr lang="it-IT" sz="2200" dirty="0">
              <a:solidFill>
                <a:schemeClr val="bg2">
                  <a:lumMod val="25000"/>
                </a:schemeClr>
              </a:solidFill>
              <a:latin typeface="+mj-lt"/>
            </a:endParaRPr>
          </a:p>
          <a:p>
            <a:pPr marL="0" indent="0" algn="ctr">
              <a:buNone/>
            </a:pPr>
            <a:endParaRPr lang="it-IT" dirty="0" smtClean="0"/>
          </a:p>
          <a:p>
            <a:pPr marL="0" indent="0" algn="ctr">
              <a:buNone/>
            </a:pPr>
            <a:endParaRPr lang="it-IT" dirty="0"/>
          </a:p>
        </p:txBody>
      </p:sp>
    </p:spTree>
    <p:extLst>
      <p:ext uri="{BB962C8B-B14F-4D97-AF65-F5344CB8AC3E}">
        <p14:creationId xmlns:p14="http://schemas.microsoft.com/office/powerpoint/2010/main" val="3886970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63888" y="274638"/>
            <a:ext cx="5122912" cy="2290266"/>
          </a:xfrm>
        </p:spPr>
        <p:txBody>
          <a:bodyPr>
            <a:normAutofit/>
          </a:bodyPr>
          <a:lstStyle/>
          <a:p>
            <a:r>
              <a:rPr lang="it-IT" sz="3200" b="1" dirty="0" smtClean="0">
                <a:solidFill>
                  <a:schemeClr val="bg2">
                    <a:lumMod val="25000"/>
                  </a:schemeClr>
                </a:solidFill>
              </a:rPr>
              <a:t>Una prospettiva Europea</a:t>
            </a:r>
            <a:br>
              <a:rPr lang="it-IT" sz="3200" b="1" dirty="0" smtClean="0">
                <a:solidFill>
                  <a:schemeClr val="bg2">
                    <a:lumMod val="25000"/>
                  </a:schemeClr>
                </a:solidFill>
              </a:rPr>
            </a:br>
            <a:r>
              <a:rPr lang="it-IT" sz="3200" b="1" dirty="0" smtClean="0">
                <a:solidFill>
                  <a:schemeClr val="bg2">
                    <a:lumMod val="25000"/>
                  </a:schemeClr>
                </a:solidFill>
              </a:rPr>
              <a:t>La pronuncia 14 marzo 2013  (C. 32/11</a:t>
            </a:r>
            <a:r>
              <a:rPr lang="it-IT" sz="3200" b="1" dirty="0" smtClean="0"/>
              <a:t>)</a:t>
            </a:r>
            <a:endParaRPr lang="it-IT" sz="3200" b="1" dirty="0"/>
          </a:p>
        </p:txBody>
      </p:sp>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404664"/>
            <a:ext cx="3048000" cy="2162175"/>
          </a:xfrm>
          <a:prstGeom prst="rect">
            <a:avLst/>
          </a:prstGeom>
          <a:ln>
            <a:noFill/>
          </a:ln>
          <a:effectLst>
            <a:softEdge rad="112500"/>
          </a:effectLst>
        </p:spPr>
      </p:pic>
      <p:sp>
        <p:nvSpPr>
          <p:cNvPr id="7" name="CasellaDiTesto 6"/>
          <p:cNvSpPr txBox="1"/>
          <p:nvPr/>
        </p:nvSpPr>
        <p:spPr>
          <a:xfrm>
            <a:off x="611560" y="2708920"/>
            <a:ext cx="7992888" cy="39703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it-IT" dirty="0">
                <a:latin typeface="+mj-lt"/>
              </a:rPr>
              <a:t>39. “Per quanto riguarda gli accordi contemplati dalla questione pregiudiziale sollevata, occorre rilevare che essi vertono sulla tariffa oraria dovuta dalla società assicurativa ai concessionari automobilistici, operanti in veste di officine di riparazione, per la riparazione di veicoli in caso di sinistro. Detti accordi prevedono che tale tariffa sia maggiorata in funzione del numero e della percentuale di contratti di assicurazione commercializzati dal concessionario per la società summenzionata</a:t>
            </a:r>
            <a:r>
              <a:rPr lang="it-IT" dirty="0" smtClean="0">
                <a:latin typeface="+mj-lt"/>
              </a:rPr>
              <a:t>.</a:t>
            </a:r>
          </a:p>
          <a:p>
            <a:pPr algn="just"/>
            <a:r>
              <a:rPr lang="it-IT" dirty="0">
                <a:latin typeface="+mj-lt"/>
              </a:rPr>
              <a:t>41. “Orbene, se è pur vero che l’istituzione di un simile collegamento tra due attività in via di principio indipendenti non significa automaticamente che l’accordo in questione abbia per oggetto una restrizione della concorrenza, ciò non toglie che essa può costituire un elemento importante per valutare se tale accordo sia per sua natura dannoso al buon funzionamento del gioco normale della concorrenza, ciò che si verifica, in particolare, quando l’indipendenza delle suddette attività sia necessaria per tale funzionamento</a:t>
            </a:r>
            <a:r>
              <a:rPr lang="it-IT" dirty="0" smtClean="0">
                <a:latin typeface="+mj-lt"/>
              </a:rPr>
              <a:t>.”</a:t>
            </a:r>
            <a:endParaRPr lang="it-IT" dirty="0">
              <a:latin typeface="+mj-lt"/>
            </a:endParaRPr>
          </a:p>
        </p:txBody>
      </p:sp>
    </p:spTree>
    <p:extLst>
      <p:ext uri="{BB962C8B-B14F-4D97-AF65-F5344CB8AC3E}">
        <p14:creationId xmlns:p14="http://schemas.microsoft.com/office/powerpoint/2010/main" val="2473692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404664"/>
            <a:ext cx="8229600" cy="5721499"/>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a:buNone/>
            </a:pPr>
            <a:r>
              <a:rPr lang="it-IT" sz="2000" dirty="0">
                <a:latin typeface="+mj-lt"/>
              </a:rPr>
              <a:t>42. Inoltre, occorre tener conto del fatto che un simile accordo</a:t>
            </a:r>
            <a:r>
              <a:rPr lang="it-IT" sz="2000" dirty="0">
                <a:solidFill>
                  <a:schemeClr val="bg2">
                    <a:lumMod val="25000"/>
                  </a:schemeClr>
                </a:solidFill>
                <a:latin typeface="+mj-lt"/>
              </a:rPr>
              <a:t> </a:t>
            </a:r>
            <a:r>
              <a:rPr lang="it-IT" sz="2000" b="1" dirty="0">
                <a:solidFill>
                  <a:schemeClr val="bg2">
                    <a:lumMod val="25000"/>
                  </a:schemeClr>
                </a:solidFill>
                <a:latin typeface="+mj-lt"/>
              </a:rPr>
              <a:t>è idoneo a incidere non su un solo mercato, bensì su due, nella fattispecie quello delle assicurazioni del ramo automobilistico e quello dei servizi di riparazione dei veicoli</a:t>
            </a:r>
            <a:r>
              <a:rPr lang="it-IT" sz="2000" dirty="0">
                <a:solidFill>
                  <a:schemeClr val="bg2">
                    <a:lumMod val="25000"/>
                  </a:schemeClr>
                </a:solidFill>
                <a:latin typeface="+mj-lt"/>
              </a:rPr>
              <a:t>, </a:t>
            </a:r>
            <a:r>
              <a:rPr lang="it-IT" sz="2000" dirty="0">
                <a:latin typeface="+mj-lt"/>
              </a:rPr>
              <a:t>e che il suo oggetto deve dunque essere valutato in rapporto ai due mercati interessati. </a:t>
            </a:r>
            <a:endParaRPr lang="it-IT" sz="2000" dirty="0" smtClean="0">
              <a:latin typeface="+mj-lt"/>
            </a:endParaRPr>
          </a:p>
          <a:p>
            <a:pPr marL="0" indent="0" algn="just">
              <a:buNone/>
            </a:pPr>
            <a:endParaRPr lang="it-IT" sz="2000" dirty="0">
              <a:latin typeface="+mj-lt"/>
            </a:endParaRPr>
          </a:p>
          <a:p>
            <a:pPr marL="0" indent="0" algn="just">
              <a:buNone/>
            </a:pPr>
            <a:r>
              <a:rPr lang="it-IT" sz="2000" dirty="0" smtClean="0">
                <a:latin typeface="+mj-lt"/>
              </a:rPr>
              <a:t>43 A </a:t>
            </a:r>
            <a:r>
              <a:rPr lang="it-IT" sz="2000" dirty="0">
                <a:latin typeface="+mj-lt"/>
              </a:rPr>
              <a:t>questo proposito, occorre anzitutto sottolineare che, contrariamente a quanto la Allianz e la Generali sembrano ritenere, il fatto che in entrambi i casi si tratti di relazioni verticali non esclude minimamente la possibilità che l’accordo in questione nel procedimento principale costituisca una restrizione della concorrenza «per oggetto». Infatti, se è pur </a:t>
            </a:r>
            <a:r>
              <a:rPr lang="it-IT" sz="2000" b="1" dirty="0">
                <a:solidFill>
                  <a:schemeClr val="bg2">
                    <a:lumMod val="25000"/>
                  </a:schemeClr>
                </a:solidFill>
                <a:latin typeface="+mj-lt"/>
              </a:rPr>
              <a:t>vero che gli accordi verticali spesso sono, per loro natura, meno dannosi per la concorrenza degli accordi orizzontali, anch’essi possono però, in determinate circostanze, avere un potenziale restrittivo particolarmente elevato. Così, già in varie occasioni la Corte ha affermato che un accordo verticale aveva per oggetto una restrizione della </a:t>
            </a:r>
            <a:r>
              <a:rPr lang="it-IT" sz="2000" b="1" dirty="0" smtClean="0">
                <a:solidFill>
                  <a:schemeClr val="bg2">
                    <a:lumMod val="25000"/>
                  </a:schemeClr>
                </a:solidFill>
                <a:latin typeface="+mj-lt"/>
              </a:rPr>
              <a:t>concorrenza.</a:t>
            </a:r>
            <a:endParaRPr lang="it-IT" sz="2000" b="1" dirty="0">
              <a:solidFill>
                <a:schemeClr val="bg2">
                  <a:lumMod val="25000"/>
                </a:schemeClr>
              </a:solidFill>
              <a:latin typeface="+mj-lt"/>
            </a:endParaRPr>
          </a:p>
        </p:txBody>
      </p:sp>
    </p:spTree>
    <p:extLst>
      <p:ext uri="{BB962C8B-B14F-4D97-AF65-F5344CB8AC3E}">
        <p14:creationId xmlns:p14="http://schemas.microsoft.com/office/powerpoint/2010/main" val="1549231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it-IT" b="1" dirty="0" smtClean="0">
                <a:solidFill>
                  <a:schemeClr val="bg2">
                    <a:lumMod val="25000"/>
                  </a:schemeClr>
                </a:solidFill>
                <a:latin typeface="+mj-lt"/>
              </a:rPr>
              <a:t>Mercato RC in Italia</a:t>
            </a:r>
            <a:endParaRPr lang="it-IT" b="1" dirty="0">
              <a:solidFill>
                <a:schemeClr val="bg2">
                  <a:lumMod val="25000"/>
                </a:schemeClr>
              </a:solidFill>
              <a:latin typeface="+mj-lt"/>
            </a:endParaRP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18498296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egnaposto piè di pagina 3"/>
          <p:cNvSpPr>
            <a:spLocks noGrp="1"/>
          </p:cNvSpPr>
          <p:nvPr>
            <p:ph type="ftr" sz="quarter" idx="11"/>
          </p:nvPr>
        </p:nvSpPr>
        <p:spPr/>
        <p:txBody>
          <a:bodyPr/>
          <a:lstStyle/>
          <a:p>
            <a:r>
              <a:rPr lang="it-IT" sz="1600" dirty="0" smtClean="0">
                <a:solidFill>
                  <a:schemeClr val="bg2">
                    <a:lumMod val="25000"/>
                  </a:schemeClr>
                </a:solidFill>
                <a:latin typeface="+mj-lt"/>
              </a:rPr>
              <a:t>Dati 2011, aggregati per Unipol e Fondiaria SAI</a:t>
            </a:r>
            <a:endParaRPr lang="it-IT" sz="1600" dirty="0">
              <a:solidFill>
                <a:schemeClr val="bg2">
                  <a:lumMod val="25000"/>
                </a:schemeClr>
              </a:solidFill>
              <a:latin typeface="+mj-lt"/>
            </a:endParaRPr>
          </a:p>
        </p:txBody>
      </p:sp>
    </p:spTree>
    <p:extLst>
      <p:ext uri="{BB962C8B-B14F-4D97-AF65-F5344CB8AC3E}">
        <p14:creationId xmlns:p14="http://schemas.microsoft.com/office/powerpoint/2010/main" val="3421751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1835696" y="733651"/>
            <a:ext cx="6820729" cy="175432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it-IT" b="1" dirty="0" err="1">
                <a:solidFill>
                  <a:schemeClr val="bg2">
                    <a:lumMod val="25000"/>
                  </a:schemeClr>
                </a:solidFill>
                <a:latin typeface="+mj-lt"/>
              </a:rPr>
              <a:t>Zurich</a:t>
            </a:r>
            <a:r>
              <a:rPr lang="it-IT" b="1" dirty="0">
                <a:solidFill>
                  <a:schemeClr val="bg2">
                    <a:lumMod val="25000"/>
                  </a:schemeClr>
                </a:solidFill>
                <a:latin typeface="+mj-lt"/>
              </a:rPr>
              <a:t> Ass.ni – </a:t>
            </a:r>
            <a:r>
              <a:rPr lang="it-IT" b="1" dirty="0" err="1" smtClean="0">
                <a:solidFill>
                  <a:schemeClr val="bg2">
                    <a:lumMod val="25000"/>
                  </a:schemeClr>
                </a:solidFill>
                <a:latin typeface="+mj-lt"/>
              </a:rPr>
              <a:t>pr</a:t>
            </a:r>
            <a:r>
              <a:rPr lang="it-IT" b="1" dirty="0" smtClean="0">
                <a:solidFill>
                  <a:schemeClr val="bg2">
                    <a:lumMod val="25000"/>
                  </a:schemeClr>
                </a:solidFill>
                <a:latin typeface="+mj-lt"/>
              </a:rPr>
              <a:t>. </a:t>
            </a:r>
            <a:r>
              <a:rPr lang="it-IT" b="1" dirty="0" err="1" smtClean="0">
                <a:solidFill>
                  <a:schemeClr val="bg2">
                    <a:lumMod val="25000"/>
                  </a:schemeClr>
                </a:solidFill>
                <a:latin typeface="+mj-lt"/>
              </a:rPr>
              <a:t>Zurigò</a:t>
            </a:r>
            <a:r>
              <a:rPr lang="it-IT" b="1" dirty="0" smtClean="0">
                <a:solidFill>
                  <a:schemeClr val="bg2">
                    <a:lumMod val="25000"/>
                  </a:schemeClr>
                </a:solidFill>
                <a:latin typeface="+mj-lt"/>
              </a:rPr>
              <a:t>  </a:t>
            </a:r>
          </a:p>
          <a:p>
            <a:r>
              <a:rPr lang="it-IT" dirty="0" smtClean="0">
                <a:solidFill>
                  <a:schemeClr val="bg2">
                    <a:lumMod val="25000"/>
                  </a:schemeClr>
                </a:solidFill>
                <a:latin typeface="+mj-lt"/>
              </a:rPr>
              <a:t>Ed</a:t>
            </a:r>
            <a:r>
              <a:rPr lang="it-IT" dirty="0">
                <a:solidFill>
                  <a:schemeClr val="bg2">
                    <a:lumMod val="25000"/>
                  </a:schemeClr>
                </a:solidFill>
                <a:latin typeface="+mj-lt"/>
              </a:rPr>
              <a:t>. 07/12 </a:t>
            </a:r>
            <a:r>
              <a:rPr lang="it-IT" dirty="0" smtClean="0">
                <a:solidFill>
                  <a:schemeClr val="bg2">
                    <a:lumMod val="25000"/>
                  </a:schemeClr>
                </a:solidFill>
                <a:latin typeface="+mj-lt"/>
              </a:rPr>
              <a:t>art</a:t>
            </a:r>
            <a:r>
              <a:rPr lang="it-IT" dirty="0">
                <a:solidFill>
                  <a:schemeClr val="bg2">
                    <a:lumMod val="25000"/>
                  </a:schemeClr>
                </a:solidFill>
                <a:latin typeface="+mj-lt"/>
              </a:rPr>
              <a:t>. 17 </a:t>
            </a:r>
          </a:p>
          <a:p>
            <a:r>
              <a:rPr lang="it-IT" b="1" dirty="0" smtClean="0">
                <a:solidFill>
                  <a:schemeClr val="bg2">
                    <a:lumMod val="25000"/>
                  </a:schemeClr>
                </a:solidFill>
                <a:latin typeface="+mj-lt"/>
              </a:rPr>
              <a:t>Giudice </a:t>
            </a:r>
            <a:r>
              <a:rPr lang="it-IT" b="1" dirty="0">
                <a:solidFill>
                  <a:schemeClr val="bg2">
                    <a:lumMod val="25000"/>
                  </a:schemeClr>
                </a:solidFill>
                <a:latin typeface="+mj-lt"/>
              </a:rPr>
              <a:t>di Pace di Torino,</a:t>
            </a:r>
            <a:r>
              <a:rPr lang="it-IT" dirty="0">
                <a:solidFill>
                  <a:schemeClr val="bg2">
                    <a:lumMod val="25000"/>
                  </a:schemeClr>
                </a:solidFill>
                <a:latin typeface="+mj-lt"/>
              </a:rPr>
              <a:t> </a:t>
            </a:r>
            <a:endParaRPr lang="it-IT" dirty="0" smtClean="0">
              <a:solidFill>
                <a:schemeClr val="bg2">
                  <a:lumMod val="25000"/>
                </a:schemeClr>
              </a:solidFill>
              <a:latin typeface="+mj-lt"/>
            </a:endParaRPr>
          </a:p>
          <a:p>
            <a:r>
              <a:rPr lang="it-IT" dirty="0" smtClean="0">
                <a:solidFill>
                  <a:schemeClr val="bg2">
                    <a:lumMod val="25000"/>
                  </a:schemeClr>
                </a:solidFill>
                <a:latin typeface="+mj-lt"/>
              </a:rPr>
              <a:t>sentenza </a:t>
            </a:r>
            <a:r>
              <a:rPr lang="it-IT" dirty="0">
                <a:solidFill>
                  <a:schemeClr val="bg2">
                    <a:lumMod val="25000"/>
                  </a:schemeClr>
                </a:solidFill>
                <a:latin typeface="+mj-lt"/>
              </a:rPr>
              <a:t>15 luglio 2012</a:t>
            </a:r>
            <a:r>
              <a:rPr lang="it-IT" dirty="0" smtClean="0">
                <a:solidFill>
                  <a:schemeClr val="bg2">
                    <a:lumMod val="25000"/>
                  </a:schemeClr>
                </a:solidFill>
                <a:latin typeface="+mj-lt"/>
              </a:rPr>
              <a:t>, n. 6.288</a:t>
            </a:r>
            <a:br>
              <a:rPr lang="it-IT" dirty="0" smtClean="0">
                <a:solidFill>
                  <a:schemeClr val="bg2">
                    <a:lumMod val="25000"/>
                  </a:schemeClr>
                </a:solidFill>
                <a:latin typeface="+mj-lt"/>
              </a:rPr>
            </a:br>
            <a:r>
              <a:rPr lang="it-IT" dirty="0" smtClean="0">
                <a:solidFill>
                  <a:schemeClr val="bg2">
                    <a:lumMod val="25000"/>
                  </a:schemeClr>
                </a:solidFill>
                <a:latin typeface="+mj-lt"/>
              </a:rPr>
              <a:t>est</a:t>
            </a:r>
            <a:r>
              <a:rPr lang="it-IT" dirty="0">
                <a:solidFill>
                  <a:schemeClr val="bg2">
                    <a:lumMod val="25000"/>
                  </a:schemeClr>
                </a:solidFill>
                <a:latin typeface="+mj-lt"/>
              </a:rPr>
              <a:t>. </a:t>
            </a:r>
            <a:r>
              <a:rPr lang="it-IT" dirty="0" err="1">
                <a:solidFill>
                  <a:schemeClr val="bg2">
                    <a:lumMod val="25000"/>
                  </a:schemeClr>
                </a:solidFill>
                <a:latin typeface="+mj-lt"/>
              </a:rPr>
              <a:t>Polotti</a:t>
            </a:r>
            <a:r>
              <a:rPr lang="it-IT" dirty="0">
                <a:solidFill>
                  <a:schemeClr val="bg2">
                    <a:lumMod val="25000"/>
                  </a:schemeClr>
                </a:solidFill>
                <a:latin typeface="+mj-lt"/>
              </a:rPr>
              <a:t> di </a:t>
            </a:r>
            <a:r>
              <a:rPr lang="it-IT" dirty="0" smtClean="0">
                <a:solidFill>
                  <a:schemeClr val="bg2">
                    <a:lumMod val="25000"/>
                  </a:schemeClr>
                </a:solidFill>
                <a:latin typeface="+mj-lt"/>
              </a:rPr>
              <a:t>Zumaglia</a:t>
            </a:r>
          </a:p>
          <a:p>
            <a:r>
              <a:rPr lang="it-IT" dirty="0" smtClean="0">
                <a:solidFill>
                  <a:schemeClr val="bg2">
                    <a:lumMod val="25000"/>
                  </a:schemeClr>
                </a:solidFill>
                <a:latin typeface="+mj-lt"/>
              </a:rPr>
              <a:t>Esito: </a:t>
            </a:r>
            <a:r>
              <a:rPr lang="it-IT" dirty="0" err="1" smtClean="0">
                <a:solidFill>
                  <a:schemeClr val="bg2">
                    <a:lumMod val="25000"/>
                  </a:schemeClr>
                </a:solidFill>
                <a:latin typeface="+mj-lt"/>
              </a:rPr>
              <a:t>vessatorietà</a:t>
            </a:r>
            <a:r>
              <a:rPr lang="it-IT" dirty="0" smtClean="0">
                <a:solidFill>
                  <a:schemeClr val="bg2">
                    <a:lumMod val="25000"/>
                  </a:schemeClr>
                </a:solidFill>
                <a:latin typeface="+mj-lt"/>
              </a:rPr>
              <a:t> </a:t>
            </a:r>
            <a:r>
              <a:rPr lang="it-IT" dirty="0">
                <a:solidFill>
                  <a:schemeClr val="bg2">
                    <a:lumMod val="25000"/>
                  </a:schemeClr>
                </a:solidFill>
                <a:latin typeface="+mj-lt"/>
              </a:rPr>
              <a:t>ex art. 33 c. 2 lettera t</a:t>
            </a:r>
            <a:r>
              <a:rPr lang="it-IT" dirty="0" smtClean="0">
                <a:solidFill>
                  <a:schemeClr val="bg2">
                    <a:lumMod val="25000"/>
                  </a:schemeClr>
                </a:solidFill>
                <a:latin typeface="+mj-lt"/>
              </a:rPr>
              <a:t>) Codice del Consumo</a:t>
            </a:r>
            <a:endParaRPr lang="it-IT" dirty="0">
              <a:solidFill>
                <a:schemeClr val="bg2">
                  <a:lumMod val="25000"/>
                </a:schemeClr>
              </a:solidFill>
              <a:latin typeface="+mj-lt"/>
            </a:endParaRPr>
          </a:p>
        </p:txBody>
      </p:sp>
      <p:sp>
        <p:nvSpPr>
          <p:cNvPr id="2" name="Titolo 1"/>
          <p:cNvSpPr>
            <a:spLocks noGrp="1"/>
          </p:cNvSpPr>
          <p:nvPr>
            <p:ph type="title"/>
          </p:nvPr>
        </p:nvSpPr>
        <p:spPr>
          <a:xfrm>
            <a:off x="395536" y="548680"/>
            <a:ext cx="8229600" cy="5616624"/>
          </a:xfrm>
        </p:spPr>
        <p:txBody>
          <a:bodyPr>
            <a:normAutofit/>
          </a:bodyPr>
          <a:lstStyle/>
          <a:p>
            <a:r>
              <a:rPr lang="it-IT" sz="3200" dirty="0" smtClean="0">
                <a:solidFill>
                  <a:schemeClr val="bg2">
                    <a:lumMod val="25000"/>
                  </a:schemeClr>
                </a:solidFill>
              </a:rPr>
              <a:t/>
            </a:r>
            <a:br>
              <a:rPr lang="it-IT" sz="3200" dirty="0" smtClean="0">
                <a:solidFill>
                  <a:schemeClr val="bg2">
                    <a:lumMod val="25000"/>
                  </a:schemeClr>
                </a:solidFill>
              </a:rPr>
            </a:br>
            <a:endParaRPr lang="it-IT" sz="3200" dirty="0">
              <a:solidFill>
                <a:schemeClr val="bg2">
                  <a:lumMod val="25000"/>
                </a:schemeClr>
              </a:solidFill>
            </a:endParaRPr>
          </a:p>
        </p:txBody>
      </p:sp>
      <p:sp>
        <p:nvSpPr>
          <p:cNvPr id="6" name="CasellaDiTesto 5"/>
          <p:cNvSpPr txBox="1"/>
          <p:nvPr/>
        </p:nvSpPr>
        <p:spPr>
          <a:xfrm rot="1838091">
            <a:off x="3806716" y="1057866"/>
            <a:ext cx="6236066" cy="40011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innerShdw blurRad="63500" dist="50800" dir="8100000">
              <a:prstClr val="black">
                <a:alpha val="50000"/>
              </a:prstClr>
            </a:innerShdw>
          </a:effectLst>
        </p:spPr>
        <p:txBody>
          <a:bodyPr wrap="square" rtlCol="0">
            <a:spAutoFit/>
          </a:bodyPr>
          <a:lstStyle/>
          <a:p>
            <a:r>
              <a:rPr lang="it-IT" sz="2000" dirty="0" smtClean="0">
                <a:latin typeface="+mj-lt"/>
              </a:rPr>
              <a:t>          Limitazioni Pattizie: Clausole Contrattuali</a:t>
            </a:r>
            <a:endParaRPr lang="it-IT" sz="2000" dirty="0">
              <a:latin typeface="+mj-lt"/>
            </a:endParaRPr>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889" y="1257921"/>
            <a:ext cx="768796" cy="747924"/>
          </a:xfrm>
          <a:prstGeom prst="rect">
            <a:avLst/>
          </a:prstGeom>
        </p:spPr>
      </p:pic>
      <p:pic>
        <p:nvPicPr>
          <p:cNvPr id="9" name="Immagin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681" y="4725144"/>
            <a:ext cx="777131" cy="764704"/>
          </a:xfrm>
          <a:prstGeom prst="rect">
            <a:avLst/>
          </a:prstGeom>
        </p:spPr>
      </p:pic>
      <p:pic>
        <p:nvPicPr>
          <p:cNvPr id="10" name="Immagin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0889" y="3366281"/>
            <a:ext cx="752713" cy="752713"/>
          </a:xfrm>
          <a:prstGeom prst="rect">
            <a:avLst/>
          </a:prstGeom>
        </p:spPr>
      </p:pic>
      <p:sp>
        <p:nvSpPr>
          <p:cNvPr id="11" name="Rettangolo 10"/>
          <p:cNvSpPr/>
          <p:nvPr/>
        </p:nvSpPr>
        <p:spPr>
          <a:xfrm>
            <a:off x="1853805" y="3550948"/>
            <a:ext cx="6784509" cy="36933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it-IT" b="1" dirty="0">
                <a:solidFill>
                  <a:schemeClr val="bg2">
                    <a:lumMod val="25000"/>
                  </a:schemeClr>
                </a:solidFill>
                <a:latin typeface="+mj-lt"/>
              </a:rPr>
              <a:t>Allianz  </a:t>
            </a:r>
            <a:r>
              <a:rPr lang="it-IT" b="1" dirty="0" smtClean="0">
                <a:solidFill>
                  <a:schemeClr val="bg2">
                    <a:lumMod val="25000"/>
                  </a:schemeClr>
                </a:solidFill>
                <a:latin typeface="+mj-lt"/>
              </a:rPr>
              <a:t>Ass.ni </a:t>
            </a:r>
            <a:r>
              <a:rPr lang="it-IT" b="1" dirty="0" err="1" smtClean="0">
                <a:solidFill>
                  <a:schemeClr val="bg2">
                    <a:lumMod val="25000"/>
                  </a:schemeClr>
                </a:solidFill>
                <a:latin typeface="+mj-lt"/>
              </a:rPr>
              <a:t>pr</a:t>
            </a:r>
            <a:r>
              <a:rPr lang="it-IT" b="1" dirty="0">
                <a:solidFill>
                  <a:schemeClr val="bg2">
                    <a:lumMod val="25000"/>
                  </a:schemeClr>
                </a:solidFill>
                <a:latin typeface="+mj-lt"/>
              </a:rPr>
              <a:t>. Bonus </a:t>
            </a:r>
            <a:r>
              <a:rPr lang="it-IT" b="1" dirty="0" err="1">
                <a:solidFill>
                  <a:schemeClr val="bg2">
                    <a:lumMod val="25000"/>
                  </a:schemeClr>
                </a:solidFill>
                <a:latin typeface="+mj-lt"/>
              </a:rPr>
              <a:t>Malus</a:t>
            </a:r>
            <a:r>
              <a:rPr lang="it-IT" b="1" dirty="0">
                <a:solidFill>
                  <a:schemeClr val="bg2">
                    <a:lumMod val="25000"/>
                  </a:schemeClr>
                </a:solidFill>
                <a:latin typeface="+mj-lt"/>
              </a:rPr>
              <a:t> </a:t>
            </a:r>
            <a:r>
              <a:rPr lang="it-IT" dirty="0">
                <a:solidFill>
                  <a:schemeClr val="bg2">
                    <a:lumMod val="25000"/>
                  </a:schemeClr>
                </a:solidFill>
                <a:latin typeface="+mj-lt"/>
              </a:rPr>
              <a:t>Ed. luglio 2013 art. 9 </a:t>
            </a:r>
          </a:p>
        </p:txBody>
      </p:sp>
      <p:sp>
        <p:nvSpPr>
          <p:cNvPr id="12" name="Rettangolo 11"/>
          <p:cNvSpPr/>
          <p:nvPr/>
        </p:nvSpPr>
        <p:spPr>
          <a:xfrm>
            <a:off x="1866923" y="4784330"/>
            <a:ext cx="6784509"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it-IT" b="1" dirty="0">
                <a:solidFill>
                  <a:schemeClr val="bg2">
                    <a:lumMod val="25000"/>
                  </a:schemeClr>
                </a:solidFill>
                <a:latin typeface="+mj-lt"/>
              </a:rPr>
              <a:t>Prodotto Linea Strada Classic</a:t>
            </a:r>
            <a:r>
              <a:rPr lang="it-IT" dirty="0">
                <a:solidFill>
                  <a:schemeClr val="bg2">
                    <a:lumMod val="25000"/>
                  </a:schemeClr>
                </a:solidFill>
                <a:latin typeface="+mj-lt"/>
              </a:rPr>
              <a:t>, maggio </a:t>
            </a:r>
            <a:r>
              <a:rPr lang="it-IT" dirty="0" smtClean="0">
                <a:solidFill>
                  <a:schemeClr val="bg2">
                    <a:lumMod val="25000"/>
                  </a:schemeClr>
                </a:solidFill>
                <a:latin typeface="+mj-lt"/>
              </a:rPr>
              <a:t>2013 Ed. Maggio 2013 Nota informativa – sez. B</a:t>
            </a:r>
            <a:endParaRPr lang="it-IT" dirty="0">
              <a:solidFill>
                <a:schemeClr val="bg2">
                  <a:lumMod val="25000"/>
                </a:schemeClr>
              </a:solidFill>
              <a:latin typeface="+mj-lt"/>
            </a:endParaRPr>
          </a:p>
        </p:txBody>
      </p:sp>
    </p:spTree>
    <p:extLst>
      <p:ext uri="{BB962C8B-B14F-4D97-AF65-F5344CB8AC3E}">
        <p14:creationId xmlns:p14="http://schemas.microsoft.com/office/powerpoint/2010/main" val="1389553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395536" y="274638"/>
            <a:ext cx="8291264" cy="2002234"/>
          </a:xfrm>
        </p:spPr>
        <p:style>
          <a:lnRef idx="2">
            <a:schemeClr val="accent1"/>
          </a:lnRef>
          <a:fillRef idx="1">
            <a:schemeClr val="lt1"/>
          </a:fillRef>
          <a:effectRef idx="0">
            <a:schemeClr val="accent1"/>
          </a:effectRef>
          <a:fontRef idx="minor">
            <a:schemeClr val="dk1"/>
          </a:fontRef>
        </p:style>
        <p:txBody>
          <a:bodyPr>
            <a:normAutofit/>
          </a:bodyPr>
          <a:lstStyle/>
          <a:p>
            <a:r>
              <a:rPr lang="it-IT" sz="2400" b="1" dirty="0" smtClean="0">
                <a:latin typeface="+mj-lt"/>
              </a:rPr>
              <a:t>				     Provvedimento </a:t>
            </a:r>
            <a:r>
              <a:rPr lang="it-IT" sz="2400" b="1" dirty="0">
                <a:latin typeface="+mj-lt"/>
              </a:rPr>
              <a:t>24.268 </a:t>
            </a:r>
            <a:r>
              <a:rPr lang="it-IT" sz="2400" b="1" dirty="0" smtClean="0">
                <a:latin typeface="+mj-lt"/>
              </a:rPr>
              <a:t>				        del </a:t>
            </a:r>
            <a:r>
              <a:rPr lang="it-IT" sz="2400" b="1" dirty="0">
                <a:latin typeface="+mj-lt"/>
              </a:rPr>
              <a:t>15 marzo </a:t>
            </a:r>
            <a:r>
              <a:rPr lang="it-IT" sz="2400" b="1" dirty="0" smtClean="0">
                <a:latin typeface="+mj-lt"/>
              </a:rPr>
              <a:t>2013</a:t>
            </a:r>
            <a:br>
              <a:rPr lang="it-IT" sz="2400" b="1" dirty="0" smtClean="0">
                <a:latin typeface="+mj-lt"/>
              </a:rPr>
            </a:br>
            <a:r>
              <a:rPr lang="it-IT" sz="2400" b="1" dirty="0" smtClean="0">
                <a:latin typeface="+mj-lt"/>
              </a:rPr>
              <a:t>				        </a:t>
            </a:r>
            <a:r>
              <a:rPr lang="it-IT" sz="2000" b="1" dirty="0" smtClean="0">
                <a:latin typeface="+mj-lt"/>
              </a:rPr>
              <a:t>ex art. 37 bis Codice Consumo</a:t>
            </a:r>
            <a:r>
              <a:rPr lang="it-IT" sz="2400" b="1" dirty="0" smtClean="0">
                <a:latin typeface="+mj-lt"/>
              </a:rPr>
              <a:t> </a:t>
            </a:r>
            <a:endParaRPr lang="it-IT" sz="2400" b="1" dirty="0">
              <a:latin typeface="+mj-lt"/>
            </a:endParaRPr>
          </a:p>
        </p:txBody>
      </p:sp>
      <p:pic>
        <p:nvPicPr>
          <p:cNvPr id="5"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782" y="476672"/>
            <a:ext cx="3794030" cy="1552575"/>
          </a:xfrm>
        </p:spPr>
      </p:pic>
      <p:sp>
        <p:nvSpPr>
          <p:cNvPr id="6" name="Rettangolo 5"/>
          <p:cNvSpPr/>
          <p:nvPr/>
        </p:nvSpPr>
        <p:spPr>
          <a:xfrm>
            <a:off x="481368" y="2636912"/>
            <a:ext cx="7992888" cy="3785652"/>
          </a:xfrm>
          <a:prstGeom prst="rect">
            <a:avLst/>
          </a:prstGeom>
        </p:spPr>
        <p:txBody>
          <a:bodyPr wrap="square">
            <a:spAutoFit/>
          </a:bodyPr>
          <a:lstStyle/>
          <a:p>
            <a:pPr algn="just"/>
            <a:r>
              <a:rPr lang="it-IT" sz="2400" dirty="0" smtClean="0">
                <a:latin typeface="+mj-lt"/>
              </a:rPr>
              <a:t>«la </a:t>
            </a:r>
            <a:r>
              <a:rPr lang="it-IT" sz="2400" dirty="0">
                <a:latin typeface="+mj-lt"/>
              </a:rPr>
              <a:t>limitazione contemplata dalla clausola oggetto di interpello opera solo laddove l’assicurato danneggiato rivolga la richiesta di risarcimento direttamente al proprio assicuratore (cosiddetta procedura di risarcimento diretto ex art. 149 D. </a:t>
            </a:r>
            <a:r>
              <a:rPr lang="it-IT" sz="2400" dirty="0" err="1">
                <a:latin typeface="+mj-lt"/>
              </a:rPr>
              <a:t>Lgsl</a:t>
            </a:r>
            <a:r>
              <a:rPr lang="it-IT" sz="2400" dirty="0">
                <a:latin typeface="+mj-lt"/>
              </a:rPr>
              <a:t>. 209/2005 recante il Codice delle Assicurazioni) ferma restando la possibilità di chiedere, alternativamente, il risarcimento al soggetto civilmente responsabile ex art. 2054 e all’assicuratore del responsabile civile ex art. 144 del Codice delle Assicurazioni.” </a:t>
            </a:r>
          </a:p>
        </p:txBody>
      </p:sp>
      <p:sp>
        <p:nvSpPr>
          <p:cNvPr id="9" name="CasellaDiTesto 8"/>
          <p:cNvSpPr txBox="1"/>
          <p:nvPr/>
        </p:nvSpPr>
        <p:spPr>
          <a:xfrm>
            <a:off x="2987824" y="5733256"/>
            <a:ext cx="568771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3600" b="1" dirty="0" smtClean="0">
                <a:solidFill>
                  <a:schemeClr val="bg2">
                    <a:lumMod val="25000"/>
                  </a:schemeClr>
                </a:solidFill>
                <a:latin typeface="+mj-lt"/>
              </a:rPr>
              <a:t>IMPUGNATO AL </a:t>
            </a:r>
            <a:r>
              <a:rPr lang="it-IT" sz="3600" b="1" dirty="0" smtClean="0">
                <a:solidFill>
                  <a:schemeClr val="bg2">
                    <a:lumMod val="25000"/>
                  </a:schemeClr>
                </a:solidFill>
                <a:latin typeface="+mj-lt"/>
              </a:rPr>
              <a:t>TAR</a:t>
            </a:r>
            <a:endParaRPr lang="it-IT" sz="3600" b="1" dirty="0" smtClean="0">
              <a:solidFill>
                <a:schemeClr val="bg2">
                  <a:lumMod val="25000"/>
                </a:schemeClr>
              </a:solidFill>
              <a:latin typeface="+mj-lt"/>
            </a:endParaRPr>
          </a:p>
        </p:txBody>
      </p:sp>
    </p:spTree>
    <p:extLst>
      <p:ext uri="{BB962C8B-B14F-4D97-AF65-F5344CB8AC3E}">
        <p14:creationId xmlns:p14="http://schemas.microsoft.com/office/powerpoint/2010/main" val="393548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endParaRPr lang="it-IT"/>
          </a:p>
        </p:txBody>
      </p:sp>
      <p:sp>
        <p:nvSpPr>
          <p:cNvPr id="2" name="Titolo 1"/>
          <p:cNvSpPr>
            <a:spLocks noGrp="1"/>
          </p:cNvSpPr>
          <p:nvPr>
            <p:ph type="ctrTitle"/>
          </p:nvPr>
        </p:nvSpPr>
        <p:spPr>
          <a:xfrm>
            <a:off x="685800" y="620688"/>
            <a:ext cx="7772400" cy="5472607"/>
          </a:xfrm>
        </p:spPr>
        <p:style>
          <a:lnRef idx="2">
            <a:schemeClr val="accent1"/>
          </a:lnRef>
          <a:fillRef idx="1">
            <a:schemeClr val="lt1"/>
          </a:fillRef>
          <a:effectRef idx="0">
            <a:schemeClr val="accent1"/>
          </a:effectRef>
          <a:fontRef idx="minor">
            <a:schemeClr val="dk1"/>
          </a:fontRef>
        </p:style>
        <p:txBody>
          <a:bodyPr>
            <a:noAutofit/>
          </a:bodyPr>
          <a:lstStyle/>
          <a:p>
            <a:pPr algn="just"/>
            <a:r>
              <a:rPr lang="it-IT" sz="2000" b="1" i="1" dirty="0" smtClean="0">
                <a:solidFill>
                  <a:schemeClr val="bg2">
                    <a:lumMod val="25000"/>
                  </a:schemeClr>
                </a:solidFill>
                <a:latin typeface="+mj-lt"/>
              </a:rPr>
              <a:t/>
            </a:r>
            <a:br>
              <a:rPr lang="it-IT" sz="2000" b="1" i="1" dirty="0" smtClean="0">
                <a:solidFill>
                  <a:schemeClr val="bg2">
                    <a:lumMod val="25000"/>
                  </a:schemeClr>
                </a:solidFill>
                <a:latin typeface="+mj-lt"/>
              </a:rPr>
            </a:br>
            <a:r>
              <a:rPr lang="it-IT" sz="2000" b="1" i="1" dirty="0" smtClean="0">
                <a:solidFill>
                  <a:schemeClr val="bg2">
                    <a:lumMod val="25000"/>
                  </a:schemeClr>
                </a:solidFill>
                <a:latin typeface="+mj-lt"/>
              </a:rPr>
              <a:t>                                  </a:t>
            </a:r>
            <a:r>
              <a:rPr lang="it-IT" sz="2400" b="1" i="1" dirty="0" smtClean="0">
                <a:solidFill>
                  <a:schemeClr val="bg2">
                    <a:lumMod val="25000"/>
                  </a:schemeClr>
                </a:solidFill>
                <a:latin typeface="+mj-lt"/>
              </a:rPr>
              <a:t>Convenzione fra Assicuratori                    </a:t>
            </a:r>
            <a:br>
              <a:rPr lang="it-IT" sz="2400" b="1" i="1" dirty="0" smtClean="0">
                <a:solidFill>
                  <a:schemeClr val="bg2">
                    <a:lumMod val="25000"/>
                  </a:schemeClr>
                </a:solidFill>
                <a:latin typeface="+mj-lt"/>
              </a:rPr>
            </a:br>
            <a:r>
              <a:rPr lang="it-IT" sz="2400" b="1" i="1" dirty="0" smtClean="0">
                <a:solidFill>
                  <a:schemeClr val="bg2">
                    <a:lumMod val="25000"/>
                  </a:schemeClr>
                </a:solidFill>
                <a:latin typeface="+mj-lt"/>
              </a:rPr>
              <a:t>                             per il Risarcimento Diretto</a:t>
            </a:r>
            <a:br>
              <a:rPr lang="it-IT" sz="2400" b="1" i="1" dirty="0" smtClean="0">
                <a:solidFill>
                  <a:schemeClr val="bg2">
                    <a:lumMod val="25000"/>
                  </a:schemeClr>
                </a:solidFill>
                <a:latin typeface="+mj-lt"/>
              </a:rPr>
            </a:br>
            <a:r>
              <a:rPr lang="it-IT" sz="1800" b="1" i="1" dirty="0" smtClean="0">
                <a:solidFill>
                  <a:schemeClr val="bg2">
                    <a:lumMod val="25000"/>
                  </a:schemeClr>
                </a:solidFill>
                <a:latin typeface="+mj-lt"/>
              </a:rPr>
              <a:t/>
            </a:r>
            <a:br>
              <a:rPr lang="it-IT" sz="1800" b="1" i="1" dirty="0" smtClean="0">
                <a:solidFill>
                  <a:schemeClr val="bg2">
                    <a:lumMod val="25000"/>
                  </a:schemeClr>
                </a:solidFill>
                <a:latin typeface="+mj-lt"/>
              </a:rPr>
            </a:br>
            <a:r>
              <a:rPr lang="it-IT" sz="1800" b="1" i="1" dirty="0" smtClean="0">
                <a:solidFill>
                  <a:schemeClr val="bg2">
                    <a:lumMod val="25000"/>
                  </a:schemeClr>
                </a:solidFill>
                <a:latin typeface="+mj-lt"/>
              </a:rPr>
              <a:t>Art. 1BIS Poteri di rappresentanza dell’impresa </a:t>
            </a:r>
            <a:r>
              <a:rPr lang="it-IT" sz="1800" b="1" i="1" dirty="0" err="1" smtClean="0">
                <a:solidFill>
                  <a:schemeClr val="bg2">
                    <a:lumMod val="25000"/>
                  </a:schemeClr>
                </a:solidFill>
                <a:latin typeface="+mj-lt"/>
              </a:rPr>
              <a:t>Gestionaria</a:t>
            </a:r>
            <a:r>
              <a:rPr lang="it-IT" sz="1800" b="1" i="1" dirty="0" smtClean="0">
                <a:solidFill>
                  <a:schemeClr val="bg2">
                    <a:lumMod val="25000"/>
                  </a:schemeClr>
                </a:solidFill>
                <a:latin typeface="+mj-lt"/>
              </a:rPr>
              <a:t> </a:t>
            </a:r>
            <a:r>
              <a:rPr lang="it-IT" sz="1800" dirty="0" smtClean="0">
                <a:solidFill>
                  <a:schemeClr val="bg2">
                    <a:lumMod val="25000"/>
                  </a:schemeClr>
                </a:solidFill>
                <a:latin typeface="+mj-lt"/>
              </a:rPr>
              <a:t/>
            </a:r>
            <a:br>
              <a:rPr lang="it-IT" sz="1800" dirty="0" smtClean="0">
                <a:solidFill>
                  <a:schemeClr val="bg2">
                    <a:lumMod val="25000"/>
                  </a:schemeClr>
                </a:solidFill>
                <a:latin typeface="+mj-lt"/>
              </a:rPr>
            </a:br>
            <a:r>
              <a:rPr lang="it-IT" sz="1800" i="1" dirty="0" smtClean="0">
                <a:solidFill>
                  <a:schemeClr val="bg2">
                    <a:lumMod val="25000"/>
                  </a:schemeClr>
                </a:solidFill>
                <a:latin typeface="+mj-lt"/>
              </a:rPr>
              <a:t>Con la sottoscrizione della presente Convenzione le imprese aderenti </a:t>
            </a:r>
            <a:r>
              <a:rPr lang="it-IT" sz="1800" b="1" i="1" dirty="0" smtClean="0">
                <a:solidFill>
                  <a:schemeClr val="bg2">
                    <a:lumMod val="25000"/>
                  </a:schemeClr>
                </a:solidFill>
                <a:latin typeface="+mj-lt"/>
              </a:rPr>
              <a:t>riconoscono e comunque dichiarano di ritenere la procedura di risarcimento diretto come obbligatoria</a:t>
            </a:r>
            <a:r>
              <a:rPr lang="it-IT" sz="1800" i="1" dirty="0" smtClean="0">
                <a:solidFill>
                  <a:schemeClr val="bg2">
                    <a:lumMod val="25000"/>
                  </a:schemeClr>
                </a:solidFill>
                <a:latin typeface="+mj-lt"/>
              </a:rPr>
              <a:t>. Alla luce di quanto sopra, ciascuna impresa, per il solo fatto di aver ricevuto la richiesta di risarcimento del proprio assicurato, ancorché inviatale soltanto per conoscenza, è obbligata, ai sensi dell’art. 149 comma 3 ed in presenza dei presupposti di applicabilità della procedura di risarcimento diretto, ad assumere la gestione stragiudiziale del sinistro in veste di </a:t>
            </a:r>
            <a:r>
              <a:rPr lang="it-IT" sz="1800" i="1" dirty="0" err="1" smtClean="0">
                <a:solidFill>
                  <a:schemeClr val="bg2">
                    <a:lumMod val="25000"/>
                  </a:schemeClr>
                </a:solidFill>
                <a:latin typeface="+mj-lt"/>
              </a:rPr>
              <a:t>Gestionaria</a:t>
            </a:r>
            <a:r>
              <a:rPr lang="it-IT" sz="1800" i="1" dirty="0" smtClean="0">
                <a:solidFill>
                  <a:schemeClr val="bg2">
                    <a:lumMod val="25000"/>
                  </a:schemeClr>
                </a:solidFill>
                <a:latin typeface="+mj-lt"/>
              </a:rPr>
              <a:t>. </a:t>
            </a:r>
            <a:r>
              <a:rPr lang="it-IT" sz="1800" b="1" i="1" dirty="0" smtClean="0">
                <a:solidFill>
                  <a:schemeClr val="bg2">
                    <a:lumMod val="25000"/>
                  </a:schemeClr>
                </a:solidFill>
                <a:latin typeface="+mj-lt"/>
              </a:rPr>
              <a:t>Specularmente ciascuna impresa assicuratrice del responsabile civile deve astenersi, in veste di debitrice, dalla trattazione del sinistro medesimo. </a:t>
            </a:r>
            <a:r>
              <a:rPr lang="it-IT" sz="1800" b="1" dirty="0" smtClean="0">
                <a:solidFill>
                  <a:schemeClr val="bg2">
                    <a:lumMod val="25000"/>
                  </a:schemeClr>
                </a:solidFill>
                <a:latin typeface="+mj-lt"/>
              </a:rPr>
              <a:t>[PENA LE SANZIONI DI CUI ALL’ART. 12]</a:t>
            </a:r>
            <a:endParaRPr lang="it-IT" sz="1800" b="1" dirty="0">
              <a:solidFill>
                <a:schemeClr val="bg2">
                  <a:lumMod val="25000"/>
                </a:schemeClr>
              </a:solidFill>
              <a:latin typeface="+mj-lt"/>
            </a:endParaRPr>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643485"/>
            <a:ext cx="2215399" cy="1479968"/>
          </a:xfrm>
          <a:prstGeom prst="rect">
            <a:avLst/>
          </a:prstGeom>
        </p:spPr>
      </p:pic>
    </p:spTree>
    <p:extLst>
      <p:ext uri="{BB962C8B-B14F-4D97-AF65-F5344CB8AC3E}">
        <p14:creationId xmlns:p14="http://schemas.microsoft.com/office/powerpoint/2010/main" val="4272872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48680"/>
            <a:ext cx="8147248" cy="5616624"/>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it-IT" sz="3200" b="1" dirty="0" smtClean="0">
                <a:solidFill>
                  <a:schemeClr val="bg2">
                    <a:lumMod val="25000"/>
                  </a:schemeClr>
                </a:solidFill>
                <a:latin typeface="+mj-lt"/>
              </a:rPr>
              <a:t>Progetto </a:t>
            </a:r>
            <a:br>
              <a:rPr lang="it-IT" sz="3200" b="1" dirty="0" smtClean="0">
                <a:solidFill>
                  <a:schemeClr val="bg2">
                    <a:lumMod val="25000"/>
                  </a:schemeClr>
                </a:solidFill>
                <a:latin typeface="+mj-lt"/>
              </a:rPr>
            </a:br>
            <a:r>
              <a:rPr lang="it-IT" sz="3200" b="1" dirty="0" smtClean="0">
                <a:solidFill>
                  <a:schemeClr val="bg2">
                    <a:lumMod val="25000"/>
                  </a:schemeClr>
                </a:solidFill>
                <a:latin typeface="+mj-lt"/>
              </a:rPr>
              <a:t>Carrozzerie 2013</a:t>
            </a:r>
            <a:br>
              <a:rPr lang="it-IT" sz="3200" b="1" dirty="0" smtClean="0">
                <a:solidFill>
                  <a:schemeClr val="bg2">
                    <a:lumMod val="25000"/>
                  </a:schemeClr>
                </a:solidFill>
                <a:latin typeface="+mj-lt"/>
              </a:rPr>
            </a:br>
            <a:r>
              <a:rPr lang="it-IT" sz="2700" b="1" dirty="0" smtClean="0">
                <a:solidFill>
                  <a:schemeClr val="bg2">
                    <a:lumMod val="25000"/>
                  </a:schemeClr>
                </a:solidFill>
                <a:latin typeface="+mj-lt"/>
              </a:rPr>
              <a:t/>
            </a:r>
            <a:br>
              <a:rPr lang="it-IT" sz="2700" b="1" dirty="0" smtClean="0">
                <a:solidFill>
                  <a:schemeClr val="bg2">
                    <a:lumMod val="25000"/>
                  </a:schemeClr>
                </a:solidFill>
                <a:latin typeface="+mj-lt"/>
              </a:rPr>
            </a:br>
            <a:r>
              <a:rPr lang="it-IT" sz="2700" dirty="0" smtClean="0">
                <a:solidFill>
                  <a:schemeClr val="bg2">
                    <a:lumMod val="25000"/>
                  </a:schemeClr>
                </a:solidFill>
                <a:latin typeface="+mj-lt"/>
              </a:rPr>
              <a:t>Il </a:t>
            </a:r>
            <a:r>
              <a:rPr lang="it-IT" sz="2700" b="1" dirty="0" smtClean="0">
                <a:solidFill>
                  <a:schemeClr val="bg2">
                    <a:lumMod val="25000"/>
                  </a:schemeClr>
                </a:solidFill>
                <a:latin typeface="+mj-lt"/>
              </a:rPr>
              <a:t>CONSUMATORE</a:t>
            </a:r>
            <a:r>
              <a:rPr lang="it-IT" sz="2700" dirty="0" smtClean="0">
                <a:solidFill>
                  <a:schemeClr val="bg2">
                    <a:lumMod val="25000"/>
                  </a:schemeClr>
                </a:solidFill>
                <a:latin typeface="+mj-lt"/>
              </a:rPr>
              <a:t> che intenderà avvalersi della </a:t>
            </a:r>
            <a:br>
              <a:rPr lang="it-IT" sz="2700" dirty="0" smtClean="0">
                <a:solidFill>
                  <a:schemeClr val="bg2">
                    <a:lumMod val="25000"/>
                  </a:schemeClr>
                </a:solidFill>
                <a:latin typeface="+mj-lt"/>
              </a:rPr>
            </a:br>
            <a:r>
              <a:rPr lang="it-IT" sz="2700" b="1" dirty="0" smtClean="0">
                <a:solidFill>
                  <a:schemeClr val="bg2">
                    <a:lumMod val="25000"/>
                  </a:schemeClr>
                </a:solidFill>
                <a:latin typeface="+mj-lt"/>
              </a:rPr>
              <a:t>CONVENZIONE</a:t>
            </a:r>
            <a:r>
              <a:rPr lang="it-IT" sz="2700" dirty="0" smtClean="0">
                <a:solidFill>
                  <a:schemeClr val="bg2">
                    <a:lumMod val="25000"/>
                  </a:schemeClr>
                </a:solidFill>
                <a:latin typeface="+mj-lt"/>
              </a:rPr>
              <a:t>:</a:t>
            </a:r>
            <a:r>
              <a:rPr lang="it-IT" sz="2700" dirty="0" smtClean="0">
                <a:latin typeface="+mj-lt"/>
              </a:rPr>
              <a:t/>
            </a:r>
            <a:br>
              <a:rPr lang="it-IT" sz="2700" dirty="0" smtClean="0">
                <a:latin typeface="+mj-lt"/>
              </a:rPr>
            </a:br>
            <a:r>
              <a:rPr lang="it-IT" sz="2700" dirty="0" smtClean="0">
                <a:solidFill>
                  <a:schemeClr val="bg2">
                    <a:lumMod val="25000"/>
                  </a:schemeClr>
                </a:solidFill>
                <a:latin typeface="+mj-lt"/>
              </a:rPr>
              <a:t/>
            </a:r>
            <a:br>
              <a:rPr lang="it-IT" sz="2700" dirty="0" smtClean="0">
                <a:solidFill>
                  <a:schemeClr val="bg2">
                    <a:lumMod val="25000"/>
                  </a:schemeClr>
                </a:solidFill>
                <a:latin typeface="+mj-lt"/>
              </a:rPr>
            </a:br>
            <a:r>
              <a:rPr lang="it-IT" sz="2700" dirty="0" smtClean="0">
                <a:solidFill>
                  <a:schemeClr val="bg2">
                    <a:lumMod val="25000"/>
                  </a:schemeClr>
                </a:solidFill>
                <a:latin typeface="+mj-lt"/>
              </a:rPr>
              <a:t>● Rinuncia alla cessione del credito a terzi ma semplice delega di pagamento all’autoriparatore; </a:t>
            </a:r>
            <a:br>
              <a:rPr lang="it-IT" sz="2700" dirty="0" smtClean="0">
                <a:solidFill>
                  <a:schemeClr val="bg2">
                    <a:lumMod val="25000"/>
                  </a:schemeClr>
                </a:solidFill>
                <a:latin typeface="+mj-lt"/>
              </a:rPr>
            </a:br>
            <a:r>
              <a:rPr lang="it-IT" sz="2700" dirty="0" smtClean="0">
                <a:solidFill>
                  <a:schemeClr val="bg2">
                    <a:lumMod val="25000"/>
                  </a:schemeClr>
                </a:solidFill>
                <a:latin typeface="+mj-lt"/>
              </a:rPr>
              <a:t>● Impegno a chiedere interventi riparativi limitati ai danni conseguenti al sinistro oggetto della richiesta di risarcimento; </a:t>
            </a:r>
            <a:br>
              <a:rPr lang="it-IT" sz="2700" dirty="0" smtClean="0">
                <a:solidFill>
                  <a:schemeClr val="bg2">
                    <a:lumMod val="25000"/>
                  </a:schemeClr>
                </a:solidFill>
                <a:latin typeface="+mj-lt"/>
              </a:rPr>
            </a:br>
            <a:r>
              <a:rPr lang="it-IT" sz="2700" dirty="0" smtClean="0">
                <a:solidFill>
                  <a:schemeClr val="bg2">
                    <a:lumMod val="25000"/>
                  </a:schemeClr>
                </a:solidFill>
                <a:latin typeface="+mj-lt"/>
              </a:rPr>
              <a:t>●Impegno a fornire al carrozziere la denuncia di sinistro; </a:t>
            </a:r>
            <a:br>
              <a:rPr lang="it-IT" sz="2700" dirty="0" smtClean="0">
                <a:solidFill>
                  <a:schemeClr val="bg2">
                    <a:lumMod val="25000"/>
                  </a:schemeClr>
                </a:solidFill>
                <a:latin typeface="+mj-lt"/>
              </a:rPr>
            </a:br>
            <a:endParaRPr lang="it-IT" sz="2700" b="1" dirty="0">
              <a:solidFill>
                <a:schemeClr val="bg2">
                  <a:lumMod val="25000"/>
                </a:schemeClr>
              </a:solidFill>
              <a:latin typeface="+mj-lt"/>
            </a:endParaRPr>
          </a:p>
        </p:txBody>
      </p:sp>
      <p:sp>
        <p:nvSpPr>
          <p:cNvPr id="5" name="CasellaDiTesto 4"/>
          <p:cNvSpPr txBox="1"/>
          <p:nvPr/>
        </p:nvSpPr>
        <p:spPr>
          <a:xfrm rot="1838091">
            <a:off x="3662701" y="1245503"/>
            <a:ext cx="6236066" cy="40011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innerShdw blurRad="63500" dist="50800" dir="8100000">
              <a:prstClr val="black">
                <a:alpha val="50000"/>
              </a:prstClr>
            </a:innerShdw>
          </a:effectLst>
        </p:spPr>
        <p:txBody>
          <a:bodyPr wrap="square" rtlCol="0">
            <a:spAutoFit/>
          </a:bodyPr>
          <a:lstStyle/>
          <a:p>
            <a:r>
              <a:rPr lang="it-IT" sz="2000" dirty="0" smtClean="0">
                <a:latin typeface="+mj-lt"/>
              </a:rPr>
              <a:t>           Limitazioni Pattizie: Accordi Con Associazioni</a:t>
            </a:r>
            <a:endParaRPr lang="it-IT" sz="2000" dirty="0">
              <a:latin typeface="+mj-lt"/>
            </a:endParaRPr>
          </a:p>
        </p:txBody>
      </p:sp>
    </p:spTree>
    <p:extLst>
      <p:ext uri="{BB962C8B-B14F-4D97-AF65-F5344CB8AC3E}">
        <p14:creationId xmlns:p14="http://schemas.microsoft.com/office/powerpoint/2010/main" val="3329143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chemeClr val="bg2">
                    <a:lumMod val="25000"/>
                  </a:schemeClr>
                </a:solidFill>
              </a:rPr>
              <a:t>Limitazione pattizia</a:t>
            </a:r>
            <a:br>
              <a:rPr lang="it-IT" b="1" dirty="0" smtClean="0">
                <a:solidFill>
                  <a:schemeClr val="bg2">
                    <a:lumMod val="25000"/>
                  </a:schemeClr>
                </a:solidFill>
              </a:rPr>
            </a:br>
            <a:r>
              <a:rPr lang="it-IT" b="1" dirty="0" smtClean="0">
                <a:solidFill>
                  <a:schemeClr val="bg2">
                    <a:lumMod val="25000"/>
                  </a:schemeClr>
                </a:solidFill>
              </a:rPr>
              <a:t>un vicolo cieco</a:t>
            </a:r>
            <a:endParaRPr lang="it-IT" b="1" dirty="0">
              <a:solidFill>
                <a:schemeClr val="bg2">
                  <a:lumMod val="25000"/>
                </a:schemeClr>
              </a:solidFill>
            </a:endParaRPr>
          </a:p>
        </p:txBody>
      </p:sp>
      <p:sp>
        <p:nvSpPr>
          <p:cNvPr id="5" name="Segnaposto contenuto 4"/>
          <p:cNvSpPr>
            <a:spLocks noGrp="1"/>
          </p:cNvSpPr>
          <p:nvPr>
            <p:ph idx="1"/>
          </p:nvPr>
        </p:nvSpPr>
        <p:spPr>
          <a:xfrm>
            <a:off x="467544" y="2924944"/>
            <a:ext cx="8229600" cy="3052935"/>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lgn="just">
              <a:buNone/>
            </a:pPr>
            <a:r>
              <a:rPr lang="it-IT" dirty="0" smtClean="0">
                <a:latin typeface="+mj-lt"/>
              </a:rPr>
              <a:t>«L’azione </a:t>
            </a:r>
            <a:r>
              <a:rPr lang="it-IT" dirty="0">
                <a:latin typeface="+mj-lt"/>
              </a:rPr>
              <a:t>diretta di cui al </a:t>
            </a:r>
            <a:r>
              <a:rPr lang="it-IT" dirty="0" err="1">
                <a:latin typeface="+mj-lt"/>
              </a:rPr>
              <a:t>D.Lgs.</a:t>
            </a:r>
            <a:r>
              <a:rPr lang="it-IT" dirty="0">
                <a:latin typeface="+mj-lt"/>
              </a:rPr>
              <a:t> n. 209 del 2005, art. 149 non origina dal contratto assicurativo, ma dalla legge, che la ricollega al verificarsi del sinistro a certe condizioni assumendo l’esistenza del contratto assicurativo solo come presupposto legittimante, sicché la posizione del danneggiato non cessa di essere originata dall’illecito e di trovare giustificazione in esso, assumendo la posizione contrattuale del medesimo verso la propria assicurazione soltanto la funzione di sostituire l’assicurazione del danneggiato a quella del responsabile nel rispondere della pretesa risarcitoria</a:t>
            </a:r>
            <a:r>
              <a:rPr lang="it-IT" dirty="0" smtClean="0">
                <a:latin typeface="+mj-lt"/>
              </a:rPr>
              <a:t>.» </a:t>
            </a:r>
            <a:r>
              <a:rPr lang="it-IT" dirty="0" err="1" smtClean="0">
                <a:latin typeface="+mj-lt"/>
              </a:rPr>
              <a:t>Cass</a:t>
            </a:r>
            <a:r>
              <a:rPr lang="it-IT" dirty="0" smtClean="0">
                <a:latin typeface="+mj-lt"/>
              </a:rPr>
              <a:t>. </a:t>
            </a:r>
            <a:r>
              <a:rPr lang="it-IT" dirty="0" err="1" smtClean="0">
                <a:latin typeface="+mj-lt"/>
              </a:rPr>
              <a:t>Civ</a:t>
            </a:r>
            <a:r>
              <a:rPr lang="it-IT" dirty="0" smtClean="0">
                <a:latin typeface="+mj-lt"/>
              </a:rPr>
              <a:t>. Sez. IV, </a:t>
            </a:r>
            <a:r>
              <a:rPr lang="it-IT" dirty="0" err="1" smtClean="0">
                <a:latin typeface="+mj-lt"/>
              </a:rPr>
              <a:t>ord</a:t>
            </a:r>
            <a:r>
              <a:rPr lang="it-IT" dirty="0" smtClean="0">
                <a:latin typeface="+mj-lt"/>
              </a:rPr>
              <a:t>. 5928/12</a:t>
            </a:r>
            <a:endParaRPr lang="it-IT" dirty="0">
              <a:latin typeface="+mj-lt"/>
            </a:endParaRPr>
          </a:p>
        </p:txBody>
      </p:sp>
      <p:sp>
        <p:nvSpPr>
          <p:cNvPr id="6" name="Segnaposto contenuto 4"/>
          <p:cNvSpPr txBox="1">
            <a:spLocks/>
          </p:cNvSpPr>
          <p:nvPr/>
        </p:nvSpPr>
        <p:spPr>
          <a:xfrm>
            <a:off x="457200" y="1600201"/>
            <a:ext cx="8229600" cy="110871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just">
              <a:buNone/>
            </a:pPr>
            <a:r>
              <a:rPr lang="it-IT" dirty="0" smtClean="0">
                <a:latin typeface="+mj-lt"/>
              </a:rPr>
              <a:t>1260 secondo comma c.c.: Le </a:t>
            </a:r>
            <a:r>
              <a:rPr lang="it-IT" dirty="0">
                <a:latin typeface="+mj-lt"/>
              </a:rPr>
              <a:t>parti possono escludere la cedibilità del credito </a:t>
            </a:r>
            <a:r>
              <a:rPr lang="it-IT" dirty="0" smtClean="0">
                <a:latin typeface="+mj-lt"/>
              </a:rPr>
              <a:t>, </a:t>
            </a:r>
            <a:r>
              <a:rPr lang="it-IT" dirty="0">
                <a:latin typeface="+mj-lt"/>
              </a:rPr>
              <a:t>ma il patto non è opponibile </a:t>
            </a:r>
            <a:r>
              <a:rPr lang="it-IT" dirty="0" smtClean="0">
                <a:latin typeface="+mj-lt"/>
              </a:rPr>
              <a:t>al cessionario</a:t>
            </a:r>
            <a:r>
              <a:rPr lang="it-IT" dirty="0">
                <a:latin typeface="+mj-lt"/>
              </a:rPr>
              <a:t>, se non si prova che egli lo conosceva al tempo della </a:t>
            </a:r>
            <a:r>
              <a:rPr lang="it-IT" dirty="0" smtClean="0">
                <a:latin typeface="+mj-lt"/>
              </a:rPr>
              <a:t>cessione.</a:t>
            </a:r>
            <a:endParaRPr lang="it-IT" dirty="0">
              <a:latin typeface="+mj-lt"/>
            </a:endParaRPr>
          </a:p>
        </p:txBody>
      </p:sp>
    </p:spTree>
    <p:extLst>
      <p:ext uri="{BB962C8B-B14F-4D97-AF65-F5344CB8AC3E}">
        <p14:creationId xmlns:p14="http://schemas.microsoft.com/office/powerpoint/2010/main" val="887763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930226"/>
          </a:xfrm>
        </p:spPr>
        <p:txBody>
          <a:bodyPr>
            <a:normAutofit/>
          </a:bodyPr>
          <a:lstStyle/>
          <a:p>
            <a:pPr algn="l"/>
            <a:r>
              <a:rPr lang="it-IT" b="1" dirty="0" smtClean="0">
                <a:solidFill>
                  <a:schemeClr val="bg2">
                    <a:lumMod val="25000"/>
                  </a:schemeClr>
                </a:solidFill>
              </a:rPr>
              <a:t>Vietata per Legge ?</a:t>
            </a:r>
            <a:endParaRPr lang="it-IT" b="1" dirty="0">
              <a:solidFill>
                <a:schemeClr val="bg2">
                  <a:lumMod val="25000"/>
                </a:schemeClr>
              </a:solidFill>
            </a:endParaRP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1756050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p:cNvSpPr txBox="1"/>
          <p:nvPr/>
        </p:nvSpPr>
        <p:spPr>
          <a:xfrm rot="1838091">
            <a:off x="3662701" y="1245503"/>
            <a:ext cx="6236066" cy="40011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innerShdw blurRad="63500" dist="50800" dir="8100000">
              <a:prstClr val="black">
                <a:alpha val="50000"/>
              </a:prstClr>
            </a:innerShdw>
          </a:effectLst>
        </p:spPr>
        <p:txBody>
          <a:bodyPr wrap="square" rtlCol="0">
            <a:spAutoFit/>
          </a:bodyPr>
          <a:lstStyle/>
          <a:p>
            <a:r>
              <a:rPr lang="it-IT" sz="2000" dirty="0" smtClean="0">
                <a:latin typeface="+mj-lt"/>
              </a:rPr>
              <a:t>           Voglia di limitazione normativa: le iniziative</a:t>
            </a:r>
            <a:endParaRPr lang="it-IT" sz="2000" dirty="0">
              <a:latin typeface="+mj-lt"/>
            </a:endParaRPr>
          </a:p>
        </p:txBody>
      </p:sp>
    </p:spTree>
    <p:extLst>
      <p:ext uri="{BB962C8B-B14F-4D97-AF65-F5344CB8AC3E}">
        <p14:creationId xmlns:p14="http://schemas.microsoft.com/office/powerpoint/2010/main" val="907757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2">
                    <a:lumMod val="25000"/>
                  </a:schemeClr>
                </a:solidFill>
              </a:rPr>
              <a:t>Una strada alternativa</a:t>
            </a:r>
            <a:endParaRPr lang="it-IT" b="1" dirty="0">
              <a:solidFill>
                <a:schemeClr val="bg2">
                  <a:lumMod val="25000"/>
                </a:schemeClr>
              </a:solidFill>
            </a:endParaRPr>
          </a:p>
        </p:txBody>
      </p:sp>
      <p:graphicFrame>
        <p:nvGraphicFramePr>
          <p:cNvPr id="15" name="Segnaposto contenuto 14"/>
          <p:cNvGraphicFramePr>
            <a:graphicFrameLocks noGrp="1"/>
          </p:cNvGraphicFramePr>
          <p:nvPr>
            <p:ph idx="1"/>
            <p:extLst>
              <p:ext uri="{D42A27DB-BD31-4B8C-83A1-F6EECF244321}">
                <p14:modId xmlns:p14="http://schemas.microsoft.com/office/powerpoint/2010/main" val="26977273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997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chemeClr val="bg2">
                    <a:lumMod val="25000"/>
                  </a:schemeClr>
                </a:solidFill>
              </a:rPr>
              <a:t>Tutta Colpa del Riparatore?</a:t>
            </a:r>
            <a:endParaRPr lang="it-IT" b="1" dirty="0">
              <a:solidFill>
                <a:schemeClr val="bg2">
                  <a:lumMod val="25000"/>
                </a:schemeClr>
              </a:solidFill>
            </a:endParaRPr>
          </a:p>
        </p:txBody>
      </p:sp>
      <p:sp>
        <p:nvSpPr>
          <p:cNvPr id="3" name="Segnaposto contenuto 2"/>
          <p:cNvSpPr>
            <a:spLocks noGrp="1"/>
          </p:cNvSpPr>
          <p:nvPr>
            <p:ph idx="1"/>
          </p:nvPr>
        </p:nvSpPr>
        <p:spPr>
          <a:xfrm>
            <a:off x="457200" y="1268760"/>
            <a:ext cx="8229600" cy="5184576"/>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it-IT" sz="1800" dirty="0" smtClean="0">
                <a:latin typeface="+mj-lt"/>
              </a:rPr>
              <a:t>Art. 148, primo comma, </a:t>
            </a:r>
            <a:r>
              <a:rPr lang="it-IT" sz="1800" dirty="0" err="1" smtClean="0">
                <a:latin typeface="+mj-lt"/>
              </a:rPr>
              <a:t>C.d.A</a:t>
            </a:r>
            <a:r>
              <a:rPr lang="it-IT" sz="1800" dirty="0" smtClean="0">
                <a:latin typeface="+mj-lt"/>
              </a:rPr>
              <a:t> 1. Per </a:t>
            </a:r>
            <a:r>
              <a:rPr lang="it-IT" sz="1800" dirty="0">
                <a:latin typeface="+mj-lt"/>
              </a:rPr>
              <a:t>i sinistri con soli danni a cose, la richiesta di risarcimento deve recare l'indicazione del codice fiscale degli aventi diritto al risarcimento e del luogo, dei giorni e delle ore in cui le cose danneggiate sono disponibili, </a:t>
            </a:r>
            <a:r>
              <a:rPr lang="it-IT" sz="1800" b="1" dirty="0">
                <a:latin typeface="+mj-lt"/>
              </a:rPr>
              <a:t>per non meno di cinque giorni non </a:t>
            </a:r>
            <a:r>
              <a:rPr lang="it-IT" sz="1800" b="1" dirty="0" smtClean="0">
                <a:latin typeface="+mj-lt"/>
              </a:rPr>
              <a:t>festivi 1)</a:t>
            </a:r>
            <a:r>
              <a:rPr lang="it-IT" sz="1800" dirty="0" smtClean="0">
                <a:latin typeface="+mj-lt"/>
              </a:rPr>
              <a:t>, </a:t>
            </a:r>
            <a:r>
              <a:rPr lang="it-IT" sz="1800" dirty="0">
                <a:latin typeface="+mj-lt"/>
              </a:rPr>
              <a:t>per l'ispezione diretta ad accertare l'entità del danno. </a:t>
            </a:r>
            <a:r>
              <a:rPr lang="it-IT" sz="1800" dirty="0" smtClean="0">
                <a:latin typeface="+mj-lt"/>
              </a:rPr>
              <a:t>… </a:t>
            </a:r>
            <a:r>
              <a:rPr lang="it-IT" sz="1800" b="1" dirty="0" smtClean="0">
                <a:latin typeface="+mj-lt"/>
              </a:rPr>
              <a:t>Il </a:t>
            </a:r>
            <a:r>
              <a:rPr lang="it-IT" sz="1800" b="1" dirty="0">
                <a:latin typeface="+mj-lt"/>
              </a:rPr>
              <a:t>danneggiato può procedere alla riparazione delle cose danneggiate solo dopo lo spirare del termine indicato al periodo precedente, entro il quale devono essere comunque completate le operazioni di accertamento del danno da parte dell'assicuratore, ovvero dopo il completamento delle medesime operazioni, nel caso in cui esse si siano concluse prima della scadenza del predetto termine. Qualora le cose danneggiate non siano state messe a disposizione per l'ispezione nei termini previsti dal presente articolo, ovvero siano state riparate prima dell'ispezione stessa, l'impresa, ai fini dell'offerta risarcitoria, effettuerà le proprie valutazioni sull'entità del danno solo previa presentazione di fattura che attesti gli interventi riparativi effettuati.</a:t>
            </a:r>
            <a:r>
              <a:rPr lang="it-IT" sz="1800" dirty="0">
                <a:latin typeface="+mj-lt"/>
              </a:rPr>
              <a:t> Resta comunque fermo il diritto dell'assicurato al risarcimento anche qualora ritenga di non procedere alla </a:t>
            </a:r>
            <a:r>
              <a:rPr lang="it-IT" sz="1800" dirty="0" smtClean="0">
                <a:latin typeface="+mj-lt"/>
              </a:rPr>
              <a:t>riparazione </a:t>
            </a:r>
            <a:r>
              <a:rPr lang="it-IT" sz="1800" b="1" dirty="0" smtClean="0">
                <a:latin typeface="+mj-lt"/>
              </a:rPr>
              <a:t>2).</a:t>
            </a:r>
          </a:p>
          <a:p>
            <a:pPr marL="0" indent="0" algn="just">
              <a:buNone/>
            </a:pPr>
            <a:r>
              <a:rPr lang="it-IT" sz="1800" dirty="0" smtClean="0">
                <a:latin typeface="+mj-lt"/>
              </a:rPr>
              <a:t>1)L. 17 dicembre 2012 n. 221 7-bis.                2) L. 24 marzo 2012 n. 27, art. 32</a:t>
            </a:r>
            <a:endParaRPr lang="it-IT" sz="1800" dirty="0" smtClean="0"/>
          </a:p>
        </p:txBody>
      </p:sp>
    </p:spTree>
    <p:extLst>
      <p:ext uri="{BB962C8B-B14F-4D97-AF65-F5344CB8AC3E}">
        <p14:creationId xmlns:p14="http://schemas.microsoft.com/office/powerpoint/2010/main" val="526577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Elementa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1316</Words>
  <Application>Microsoft Office PowerPoint</Application>
  <PresentationFormat>Presentazione su schermo (4:3)</PresentationFormat>
  <Paragraphs>58</Paragraphs>
  <Slides>13</Slides>
  <Notes>1</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RC auto: ipotesi di limitazioni pattizie e normative alla libera circolazione del credito</vt:lpstr>
      <vt:lpstr> </vt:lpstr>
      <vt:lpstr>         Provvedimento 24.268             del 15 marzo 2013             ex art. 37 bis Codice Consumo </vt:lpstr>
      <vt:lpstr>                                   Convenzione fra Assicuratori                                                  per il Risarcimento Diretto  Art. 1BIS Poteri di rappresentanza dell’impresa Gestionaria  Con la sottoscrizione della presente Convenzione le imprese aderenti riconoscono e comunque dichiarano di ritenere la procedura di risarcimento diretto come obbligatoria. Alla luce di quanto sopra, ciascuna impresa, per il solo fatto di aver ricevuto la richiesta di risarcimento del proprio assicurato, ancorché inviatale soltanto per conoscenza, è obbligata, ai sensi dell’art. 149 comma 3 ed in presenza dei presupposti di applicabilità della procedura di risarcimento diretto, ad assumere la gestione stragiudiziale del sinistro in veste di Gestionaria. Specularmente ciascuna impresa assicuratrice del responsabile civile deve astenersi, in veste di debitrice, dalla trattazione del sinistro medesimo. [PENA LE SANZIONI DI CUI ALL’ART. 12]</vt:lpstr>
      <vt:lpstr>Progetto  Carrozzerie 2013  Il CONSUMATORE che intenderà avvalersi della  CONVENZIONE:  ● Rinuncia alla cessione del credito a terzi ma semplice delega di pagamento all’autoriparatore;  ● Impegno a chiedere interventi riparativi limitati ai danni conseguenti al sinistro oggetto della richiesta di risarcimento;  ●Impegno a fornire al carrozziere la denuncia di sinistro;  </vt:lpstr>
      <vt:lpstr>Limitazione pattizia un vicolo cieco</vt:lpstr>
      <vt:lpstr>Vietata per Legge ?</vt:lpstr>
      <vt:lpstr>Una strada alternativa</vt:lpstr>
      <vt:lpstr>Tutta Colpa del Riparatore?</vt:lpstr>
      <vt:lpstr>Presentazione standard di PowerPoint</vt:lpstr>
      <vt:lpstr>Una prospettiva Europea La pronuncia 14 marzo 2013  (C. 32/11)</vt:lpstr>
      <vt:lpstr>Presentazione standard di PowerPoint</vt:lpstr>
      <vt:lpstr>Mercato RC in Italia</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Valued Acer Customer</dc:creator>
  <cp:lastModifiedBy>Valued Acer Customer</cp:lastModifiedBy>
  <cp:revision>28</cp:revision>
  <cp:lastPrinted>2013-06-24T17:04:25Z</cp:lastPrinted>
  <dcterms:created xsi:type="dcterms:W3CDTF">2013-06-24T13:24:16Z</dcterms:created>
  <dcterms:modified xsi:type="dcterms:W3CDTF">2013-06-26T09:19:06Z</dcterms:modified>
</cp:coreProperties>
</file>